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31" r:id="rId3"/>
    <p:sldId id="362" r:id="rId4"/>
    <p:sldId id="330" r:id="rId5"/>
    <p:sldId id="332" r:id="rId6"/>
    <p:sldId id="312" r:id="rId7"/>
    <p:sldId id="313" r:id="rId8"/>
    <p:sldId id="355" r:id="rId9"/>
    <p:sldId id="314" r:id="rId10"/>
    <p:sldId id="333" r:id="rId11"/>
    <p:sldId id="335" r:id="rId12"/>
    <p:sldId id="337" r:id="rId13"/>
    <p:sldId id="338" r:id="rId14"/>
    <p:sldId id="334" r:id="rId15"/>
    <p:sldId id="316" r:id="rId16"/>
    <p:sldId id="356" r:id="rId17"/>
    <p:sldId id="317" r:id="rId18"/>
    <p:sldId id="357" r:id="rId19"/>
    <p:sldId id="318" r:id="rId20"/>
    <p:sldId id="319" r:id="rId21"/>
    <p:sldId id="321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22" r:id="rId37"/>
    <p:sldId id="323" r:id="rId38"/>
    <p:sldId id="358" r:id="rId39"/>
    <p:sldId id="359" r:id="rId40"/>
    <p:sldId id="360" r:id="rId41"/>
    <p:sldId id="361" r:id="rId42"/>
    <p:sldId id="324" r:id="rId43"/>
    <p:sldId id="260" r:id="rId44"/>
    <p:sldId id="261" r:id="rId45"/>
    <p:sldId id="272" r:id="rId46"/>
    <p:sldId id="326" r:id="rId47"/>
    <p:sldId id="275" r:id="rId48"/>
    <p:sldId id="274" r:id="rId49"/>
    <p:sldId id="276" r:id="rId50"/>
    <p:sldId id="363" r:id="rId51"/>
    <p:sldId id="277" r:id="rId52"/>
    <p:sldId id="278" r:id="rId53"/>
    <p:sldId id="365" r:id="rId54"/>
    <p:sldId id="366" r:id="rId55"/>
    <p:sldId id="367" r:id="rId56"/>
    <p:sldId id="368" r:id="rId57"/>
    <p:sldId id="371" r:id="rId58"/>
    <p:sldId id="370" r:id="rId59"/>
  </p:sldIdLst>
  <p:sldSz cx="9144000" cy="6858000" type="screen4x3"/>
  <p:notesSz cx="6858000" cy="9144000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FF0000"/>
    <a:srgbClr val="CCFFCC"/>
    <a:srgbClr val="C0EDF2"/>
    <a:srgbClr val="FFCC99"/>
    <a:srgbClr val="FFCC66"/>
    <a:srgbClr val="CCD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42" autoAdjust="0"/>
    <p:restoredTop sz="94660"/>
  </p:normalViewPr>
  <p:slideViewPr>
    <p:cSldViewPr>
      <p:cViewPr varScale="1">
        <p:scale>
          <a:sx n="84" d="100"/>
          <a:sy n="84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1372-E099-444A-81EA-103D3A0E414D}" type="datetimeFigureOut">
              <a:rPr lang="he-IL"/>
              <a:pPr>
                <a:defRPr/>
              </a:pPr>
              <a:t>י"ד/תמוז/תשע"ה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BDF95-83FA-47BE-891E-40210651DD2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CFBE-93E3-43A4-BF9E-24FB57696C32}" type="datetimeFigureOut">
              <a:rPr lang="he-IL"/>
              <a:pPr>
                <a:defRPr/>
              </a:pPr>
              <a:t>י"ד/תמוז/תשע"ה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ACC33-AA38-4595-9254-40509FB8B66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7C85-ED3F-44A0-8593-6ADA996759B7}" type="datetimeFigureOut">
              <a:rPr lang="he-IL"/>
              <a:pPr>
                <a:defRPr/>
              </a:pPr>
              <a:t>י"ד/תמוז/תשע"ה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DBBC9-FFDF-49EF-AAA3-7E8806733DE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75E9B-05FB-4E98-896D-E8DE4A78385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9F9A8-2B74-46BD-9964-D6B37DBEF8F9}" type="datetimeFigureOut">
              <a:rPr lang="he-IL"/>
              <a:pPr>
                <a:defRPr/>
              </a:pPr>
              <a:t>י"ד/תמוז/תשע"ה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6B3F-AD8E-447E-A939-42625D34DBC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A495-1869-472A-BB35-641C4B686E23}" type="datetimeFigureOut">
              <a:rPr lang="he-IL"/>
              <a:pPr>
                <a:defRPr/>
              </a:pPr>
              <a:t>י"ד/תמוז/תשע"ה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4F8E-0F22-4258-87E7-BC038AFE148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0136-4172-4B6C-BF83-C7861F3FF715}" type="datetimeFigureOut">
              <a:rPr lang="he-IL"/>
              <a:pPr>
                <a:defRPr/>
              </a:pPr>
              <a:t>י"ד/תמוז/תשע"ה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DAB0-FF38-4048-BDEA-76F113E4A96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2CA8-2AA7-4859-B4EF-98D66D5E5A49}" type="datetimeFigureOut">
              <a:rPr lang="he-IL"/>
              <a:pPr>
                <a:defRPr/>
              </a:pPr>
              <a:t>י"ד/תמוז/תשע"ה</a:t>
            </a:fld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8505-C183-4F89-B444-97B0EA24B38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47F6-46DA-4E48-8294-6CA72FF46FAC}" type="datetimeFigureOut">
              <a:rPr lang="he-IL"/>
              <a:pPr>
                <a:defRPr/>
              </a:pPr>
              <a:t>י"ד/תמוז/תשע"ה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DED7-A416-4492-B9D8-9280248AC4E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7757-F443-465B-B61B-C3DBBA98F129}" type="datetimeFigureOut">
              <a:rPr lang="he-IL"/>
              <a:pPr>
                <a:defRPr/>
              </a:pPr>
              <a:t>י"ד/תמוז/תשע"ה</a:t>
            </a:fld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636B-9C2F-443F-8AC3-F85DA0997C6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B3F5-3966-440B-A86D-6D8C8693D4B2}" type="datetimeFigureOut">
              <a:rPr lang="he-IL"/>
              <a:pPr>
                <a:defRPr/>
              </a:pPr>
              <a:t>י"ד/תמוז/תשע"ה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EB5C-3740-4617-878B-924D68C05F8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FE5B-12CE-429E-A6DB-EEB30E643A33}" type="datetimeFigureOut">
              <a:rPr lang="he-IL"/>
              <a:pPr>
                <a:defRPr/>
              </a:pPr>
              <a:t>י"ד/תמוז/תשע"ה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C25F-9BEE-4FB1-9F0D-6646138A383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5E172-56B3-4D95-ADC6-AE9FD489E4BA}" type="datetimeFigureOut">
              <a:rPr lang="he-IL"/>
              <a:pPr>
                <a:defRPr/>
              </a:pPr>
              <a:t>י"ד/תמוז/תשע"ה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80F439-5A08-459C-82D6-F3B81A114C2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ctrTitle"/>
          </p:nvPr>
        </p:nvSpPr>
        <p:spPr>
          <a:xfrm>
            <a:off x="179388" y="1557338"/>
            <a:ext cx="8964612" cy="237807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On </a:t>
            </a:r>
            <a:r>
              <a:rPr lang="en-US" b="1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Hardness of Optimal Vertex Relabeling and Restricted Vertex </a:t>
            </a:r>
            <a:r>
              <a:rPr lang="en-US" b="1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Relabeling</a:t>
            </a:r>
            <a:endParaRPr lang="he-IL" b="1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9830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e-IL" smtClean="0">
              <a:solidFill>
                <a:srgbClr val="898989"/>
              </a:solidFill>
            </a:endParaRPr>
          </a:p>
          <a:p>
            <a:pPr eaLnBrk="1" hangingPunct="1"/>
            <a:r>
              <a:rPr lang="en-US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Amihood Amir</a:t>
            </a:r>
          </a:p>
          <a:p>
            <a:pPr eaLnBrk="1" hangingPunct="1"/>
            <a:r>
              <a:rPr lang="en-US" smtClean="0">
                <a:solidFill>
                  <a:srgbClr val="898989"/>
                </a:solidFill>
                <a:latin typeface="Comic Sans MS" pitchFamily="66" charset="0"/>
                <a:cs typeface="Arial" charset="0"/>
              </a:rPr>
              <a:t>Benny Porat</a:t>
            </a:r>
            <a:endParaRPr lang="he-IL" smtClean="0">
              <a:solidFill>
                <a:srgbClr val="898989"/>
              </a:solidFill>
              <a:latin typeface="Comic Sans MS" pitchFamily="66" charset="0"/>
            </a:endParaRPr>
          </a:p>
          <a:p>
            <a:pPr eaLnBrk="1" hangingPunct="1"/>
            <a:endParaRPr lang="he-IL" smtClean="0">
              <a:solidFill>
                <a:srgbClr val="898989"/>
              </a:solidFill>
            </a:endParaRPr>
          </a:p>
        </p:txBody>
      </p:sp>
      <p:pic>
        <p:nvPicPr>
          <p:cNvPr id="98307" name="Picture 5" descr="ANd9GcTXYGcoPU_lKFh8GTTH-Wie6DQRYJCNX7h6uOf5FCz8iXaJJn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300663"/>
            <a:ext cx="9604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7" descr="ANd9GcS4lzUsRJla3KBqnLbyYG93AFIFxA6UVQLCZtt6IVf7z7WOZQu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157788"/>
            <a:ext cx="93345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52685" y="298182"/>
            <a:ext cx="7017295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What about approximations?</a:t>
            </a:r>
          </a:p>
        </p:txBody>
      </p:sp>
      <p:sp>
        <p:nvSpPr>
          <p:cNvPr id="19458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59632" y="177281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46200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70" y="3532630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04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2411760" y="274798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1160004" y="344526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Straight Connector 3"/>
          <p:cNvCxnSpPr>
            <a:stCxn id="86021" idx="1"/>
            <a:endCxn id="14" idx="4"/>
          </p:cNvCxnSpPr>
          <p:nvPr/>
        </p:nvCxnSpPr>
        <p:spPr>
          <a:xfrm flipH="1" flipV="1">
            <a:off x="1412032" y="3949316"/>
            <a:ext cx="855712" cy="680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3" idx="6"/>
          </p:cNvCxnSpPr>
          <p:nvPr/>
        </p:nvCxnSpPr>
        <p:spPr>
          <a:xfrm flipH="1" flipV="1">
            <a:off x="2915816" y="3000011"/>
            <a:ext cx="648072" cy="582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6020" idx="0"/>
          </p:cNvCxnSpPr>
          <p:nvPr/>
        </p:nvCxnSpPr>
        <p:spPr>
          <a:xfrm flipV="1">
            <a:off x="3738808" y="2276872"/>
            <a:ext cx="15009" cy="1255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" idx="4"/>
          </p:cNvCxnSpPr>
          <p:nvPr/>
        </p:nvCxnSpPr>
        <p:spPr>
          <a:xfrm flipV="1">
            <a:off x="1412032" y="2276872"/>
            <a:ext cx="99628" cy="1168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6020" idx="2"/>
            <a:endCxn id="86021" idx="3"/>
          </p:cNvCxnSpPr>
          <p:nvPr/>
        </p:nvCxnSpPr>
        <p:spPr>
          <a:xfrm flipH="1">
            <a:off x="2791619" y="4062855"/>
            <a:ext cx="947189" cy="567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4" idx="7"/>
          </p:cNvCxnSpPr>
          <p:nvPr/>
        </p:nvCxnSpPr>
        <p:spPr>
          <a:xfrm flipH="1">
            <a:off x="1590243" y="3000011"/>
            <a:ext cx="821517" cy="519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94511" y="2815345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4540" y="1840178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1335971" y="1853392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</a:t>
            </a:r>
            <a:endParaRPr lang="he-IL" dirty="0"/>
          </a:p>
        </p:txBody>
      </p:sp>
      <p:sp>
        <p:nvSpPr>
          <p:cNvPr id="33" name="TextBox 32"/>
          <p:cNvSpPr txBox="1"/>
          <p:nvPr/>
        </p:nvSpPr>
        <p:spPr>
          <a:xfrm>
            <a:off x="2360404" y="4445551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35" name="TextBox 34"/>
          <p:cNvSpPr txBox="1"/>
          <p:nvPr/>
        </p:nvSpPr>
        <p:spPr>
          <a:xfrm>
            <a:off x="3569530" y="361307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1235320" y="3521774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38" name="TextBox 37"/>
          <p:cNvSpPr txBox="1"/>
          <p:nvPr/>
        </p:nvSpPr>
        <p:spPr>
          <a:xfrm>
            <a:off x="692292" y="1840178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V1</a:t>
            </a:r>
            <a:endParaRPr lang="he-IL" dirty="0"/>
          </a:p>
        </p:txBody>
      </p:sp>
      <p:sp>
        <p:nvSpPr>
          <p:cNvPr id="39" name="TextBox 38"/>
          <p:cNvSpPr txBox="1"/>
          <p:nvPr/>
        </p:nvSpPr>
        <p:spPr>
          <a:xfrm>
            <a:off x="633194" y="353263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V2</a:t>
            </a:r>
            <a:endParaRPr lang="he-IL" dirty="0"/>
          </a:p>
        </p:txBody>
      </p:sp>
      <p:sp>
        <p:nvSpPr>
          <p:cNvPr id="40" name="TextBox 39"/>
          <p:cNvSpPr txBox="1"/>
          <p:nvPr/>
        </p:nvSpPr>
        <p:spPr>
          <a:xfrm>
            <a:off x="1751893" y="458368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V3</a:t>
            </a:r>
            <a:endParaRPr lang="he-IL" dirty="0"/>
          </a:p>
        </p:txBody>
      </p:sp>
      <p:sp>
        <p:nvSpPr>
          <p:cNvPr id="41" name="TextBox 40"/>
          <p:cNvSpPr txBox="1"/>
          <p:nvPr/>
        </p:nvSpPr>
        <p:spPr>
          <a:xfrm>
            <a:off x="2196994" y="332795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V4</a:t>
            </a:r>
            <a:endParaRPr lang="he-IL" dirty="0"/>
          </a:p>
        </p:txBody>
      </p:sp>
      <p:sp>
        <p:nvSpPr>
          <p:cNvPr id="42" name="TextBox 41"/>
          <p:cNvSpPr txBox="1"/>
          <p:nvPr/>
        </p:nvSpPr>
        <p:spPr>
          <a:xfrm>
            <a:off x="4105206" y="356454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V5</a:t>
            </a:r>
            <a:endParaRPr lang="he-IL" dirty="0"/>
          </a:p>
        </p:txBody>
      </p:sp>
      <p:sp>
        <p:nvSpPr>
          <p:cNvPr id="43" name="TextBox 42"/>
          <p:cNvSpPr txBox="1"/>
          <p:nvPr/>
        </p:nvSpPr>
        <p:spPr>
          <a:xfrm>
            <a:off x="2976619" y="1825391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V6</a:t>
            </a:r>
            <a:endParaRPr lang="he-IL" dirty="0"/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27145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37949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96326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318571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82" y="5373216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25" y="260648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7740352" y="34109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V1</a:t>
            </a:r>
            <a:endParaRPr lang="he-IL" dirty="0"/>
          </a:p>
        </p:txBody>
      </p:sp>
      <p:sp>
        <p:nvSpPr>
          <p:cNvPr id="62" name="TextBox 61"/>
          <p:cNvSpPr txBox="1"/>
          <p:nvPr/>
        </p:nvSpPr>
        <p:spPr>
          <a:xfrm>
            <a:off x="7748756" y="1376868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V2</a:t>
            </a:r>
            <a:endParaRPr lang="he-IL" dirty="0"/>
          </a:p>
        </p:txBody>
      </p:sp>
      <p:sp>
        <p:nvSpPr>
          <p:cNvPr id="63" name="TextBox 62"/>
          <p:cNvSpPr txBox="1"/>
          <p:nvPr/>
        </p:nvSpPr>
        <p:spPr>
          <a:xfrm>
            <a:off x="7761948" y="2418395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V3</a:t>
            </a:r>
            <a:endParaRPr lang="he-IL" dirty="0"/>
          </a:p>
        </p:txBody>
      </p:sp>
      <p:sp>
        <p:nvSpPr>
          <p:cNvPr id="64" name="TextBox 63"/>
          <p:cNvSpPr txBox="1"/>
          <p:nvPr/>
        </p:nvSpPr>
        <p:spPr>
          <a:xfrm>
            <a:off x="7737181" y="342841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V4</a:t>
            </a:r>
            <a:endParaRPr lang="he-IL" dirty="0"/>
          </a:p>
        </p:txBody>
      </p:sp>
      <p:sp>
        <p:nvSpPr>
          <p:cNvPr id="65" name="TextBox 64"/>
          <p:cNvSpPr txBox="1"/>
          <p:nvPr/>
        </p:nvSpPr>
        <p:spPr>
          <a:xfrm>
            <a:off x="7734010" y="444675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V5</a:t>
            </a:r>
            <a:endParaRPr lang="he-IL" dirty="0"/>
          </a:p>
        </p:txBody>
      </p:sp>
      <p:sp>
        <p:nvSpPr>
          <p:cNvPr id="66" name="TextBox 65"/>
          <p:cNvSpPr txBox="1"/>
          <p:nvPr/>
        </p:nvSpPr>
        <p:spPr>
          <a:xfrm>
            <a:off x="7734010" y="5453662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V6</a:t>
            </a:r>
            <a:endParaRPr lang="he-IL" dirty="0"/>
          </a:p>
        </p:txBody>
      </p:sp>
      <p:cxnSp>
        <p:nvCxnSpPr>
          <p:cNvPr id="45" name="Straight Connector 44"/>
          <p:cNvCxnSpPr>
            <a:stCxn id="60" idx="2"/>
            <a:endCxn id="86022" idx="0"/>
          </p:cNvCxnSpPr>
          <p:nvPr/>
        </p:nvCxnSpPr>
        <p:spPr>
          <a:xfrm flipH="1">
            <a:off x="7210202" y="790873"/>
            <a:ext cx="3961" cy="5362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6022" idx="2"/>
            <a:endCxn id="56" idx="0"/>
          </p:cNvCxnSpPr>
          <p:nvPr/>
        </p:nvCxnSpPr>
        <p:spPr>
          <a:xfrm>
            <a:off x="7210202" y="1857370"/>
            <a:ext cx="0" cy="4805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7190032" y="4850110"/>
            <a:ext cx="3961" cy="5362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7" idx="2"/>
            <a:endCxn id="58" idx="0"/>
          </p:cNvCxnSpPr>
          <p:nvPr/>
        </p:nvCxnSpPr>
        <p:spPr>
          <a:xfrm flipH="1">
            <a:off x="7210201" y="3926551"/>
            <a:ext cx="1" cy="3920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86022" idx="3"/>
            <a:endCxn id="57" idx="3"/>
          </p:cNvCxnSpPr>
          <p:nvPr/>
        </p:nvCxnSpPr>
        <p:spPr>
          <a:xfrm>
            <a:off x="7472139" y="1592258"/>
            <a:ext cx="12700" cy="2069181"/>
          </a:xfrm>
          <a:prstGeom prst="curvedConnector3">
            <a:avLst>
              <a:gd name="adj1" fmla="val 180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6" idx="1"/>
            <a:endCxn id="58" idx="1"/>
          </p:cNvCxnSpPr>
          <p:nvPr/>
        </p:nvCxnSpPr>
        <p:spPr>
          <a:xfrm rot="10800000" flipV="1">
            <a:off x="6948264" y="2603062"/>
            <a:ext cx="1" cy="1980622"/>
          </a:xfrm>
          <a:prstGeom prst="curvedConnector3">
            <a:avLst>
              <a:gd name="adj1" fmla="val 2286010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051054" y="2446013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90" name="TextBox 89"/>
          <p:cNvSpPr txBox="1"/>
          <p:nvPr/>
        </p:nvSpPr>
        <p:spPr>
          <a:xfrm>
            <a:off x="7024716" y="5456011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91" name="TextBox 90"/>
          <p:cNvSpPr txBox="1"/>
          <p:nvPr/>
        </p:nvSpPr>
        <p:spPr>
          <a:xfrm>
            <a:off x="7026245" y="1401964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92" name="TextBox 91"/>
          <p:cNvSpPr txBox="1"/>
          <p:nvPr/>
        </p:nvSpPr>
        <p:spPr>
          <a:xfrm>
            <a:off x="7040923" y="4399018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93" name="TextBox 92"/>
          <p:cNvSpPr txBox="1"/>
          <p:nvPr/>
        </p:nvSpPr>
        <p:spPr>
          <a:xfrm>
            <a:off x="7044642" y="341094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</a:t>
            </a:r>
            <a:endParaRPr lang="he-IL" dirty="0"/>
          </a:p>
        </p:txBody>
      </p:sp>
      <p:sp>
        <p:nvSpPr>
          <p:cNvPr id="86029" name="TextBox 86028"/>
          <p:cNvSpPr txBox="1"/>
          <p:nvPr/>
        </p:nvSpPr>
        <p:spPr>
          <a:xfrm>
            <a:off x="3561333" y="4595026"/>
            <a:ext cx="330731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Hamming distance:</a:t>
            </a:r>
            <a:endParaRPr lang="he-IL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30" name="TextBox 86029"/>
          <p:cNvSpPr txBox="1"/>
          <p:nvPr/>
        </p:nvSpPr>
        <p:spPr>
          <a:xfrm>
            <a:off x="4305126" y="5302123"/>
            <a:ext cx="126028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Trivial</a:t>
            </a:r>
            <a:endParaRPr lang="he-IL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6623" y="3476773"/>
            <a:ext cx="349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/>
      <p:bldP spid="860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Vertex Relabeling</a:t>
            </a:r>
          </a:p>
        </p:txBody>
      </p:sp>
      <p:sp>
        <p:nvSpPr>
          <p:cNvPr id="20482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853939" y="2367171"/>
            <a:ext cx="743612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Transform one graph to another via swaps of adjacent labels.</a:t>
            </a:r>
            <a:endParaRPr lang="en-US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1200485" y="260084"/>
            <a:ext cx="7017295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Vertex Relabeling</a:t>
            </a:r>
          </a:p>
        </p:txBody>
      </p:sp>
      <p:sp>
        <p:nvSpPr>
          <p:cNvPr id="19458" name="AutoShape 3" descr="9k="/>
          <p:cNvSpPr>
            <a:spLocks noChangeAspect="1" noChangeArrowheads="1"/>
          </p:cNvSpPr>
          <p:nvPr/>
        </p:nvSpPr>
        <p:spPr bwMode="auto">
          <a:xfrm>
            <a:off x="4064677" y="2651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59" name="AutoShape 4" descr="9k="/>
          <p:cNvSpPr>
            <a:spLocks noChangeAspect="1" noChangeArrowheads="1"/>
          </p:cNvSpPr>
          <p:nvPr/>
        </p:nvSpPr>
        <p:spPr bwMode="auto">
          <a:xfrm>
            <a:off x="4064677" y="2651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60" name="AutoShape 5" descr="9k="/>
          <p:cNvSpPr>
            <a:spLocks noChangeAspect="1" noChangeArrowheads="1"/>
          </p:cNvSpPr>
          <p:nvPr/>
        </p:nvSpPr>
        <p:spPr bwMode="auto">
          <a:xfrm>
            <a:off x="4064677" y="2651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04709" y="1148204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57" y="1121588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47" y="2908018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21" y="3740492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2056837" y="2123371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5081" y="2820648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stCxn id="86021" idx="1"/>
            <a:endCxn id="14" idx="4"/>
          </p:cNvCxnSpPr>
          <p:nvPr/>
        </p:nvCxnSpPr>
        <p:spPr>
          <a:xfrm flipH="1" flipV="1">
            <a:off x="1057109" y="3324704"/>
            <a:ext cx="855712" cy="680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3" idx="6"/>
          </p:cNvCxnSpPr>
          <p:nvPr/>
        </p:nvCxnSpPr>
        <p:spPr>
          <a:xfrm flipH="1" flipV="1">
            <a:off x="2560893" y="2375399"/>
            <a:ext cx="648072" cy="582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6020" idx="0"/>
          </p:cNvCxnSpPr>
          <p:nvPr/>
        </p:nvCxnSpPr>
        <p:spPr>
          <a:xfrm flipV="1">
            <a:off x="3383885" y="1652260"/>
            <a:ext cx="15009" cy="1255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" idx="4"/>
          </p:cNvCxnSpPr>
          <p:nvPr/>
        </p:nvCxnSpPr>
        <p:spPr>
          <a:xfrm flipV="1">
            <a:off x="1057109" y="1652260"/>
            <a:ext cx="99628" cy="1168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6020" idx="2"/>
            <a:endCxn id="86021" idx="3"/>
          </p:cNvCxnSpPr>
          <p:nvPr/>
        </p:nvCxnSpPr>
        <p:spPr>
          <a:xfrm flipH="1">
            <a:off x="2436696" y="3438243"/>
            <a:ext cx="947189" cy="567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4" idx="7"/>
          </p:cNvCxnSpPr>
          <p:nvPr/>
        </p:nvCxnSpPr>
        <p:spPr>
          <a:xfrm flipH="1">
            <a:off x="1235320" y="2375399"/>
            <a:ext cx="821517" cy="519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39588" y="2190733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29617" y="121556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1048" y="1228780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05481" y="3820939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4607" y="2988464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7832" y="2908018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369" y="121556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8271" y="2908018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V2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96970" y="3959072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V3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42071" y="270334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50283" y="2939928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V5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21696" y="1200779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V6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99" name="AutoShape 3" descr="9k="/>
          <p:cNvSpPr>
            <a:spLocks noChangeAspect="1" noChangeArrowheads="1"/>
          </p:cNvSpPr>
          <p:nvPr/>
        </p:nvSpPr>
        <p:spPr bwMode="auto">
          <a:xfrm>
            <a:off x="8644706" y="272790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AutoShape 4" descr="9k="/>
          <p:cNvSpPr>
            <a:spLocks noChangeAspect="1" noChangeArrowheads="1"/>
          </p:cNvSpPr>
          <p:nvPr/>
        </p:nvSpPr>
        <p:spPr bwMode="auto">
          <a:xfrm>
            <a:off x="8644706" y="272790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" name="AutoShape 5" descr="9k="/>
          <p:cNvSpPr>
            <a:spLocks noChangeAspect="1" noChangeArrowheads="1"/>
          </p:cNvSpPr>
          <p:nvPr/>
        </p:nvSpPr>
        <p:spPr bwMode="auto">
          <a:xfrm>
            <a:off x="8644706" y="272790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976999" y="4034989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V3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6" name="AutoShape 3" descr="9k="/>
          <p:cNvSpPr>
            <a:spLocks noChangeAspect="1" noChangeArrowheads="1"/>
          </p:cNvSpPr>
          <p:nvPr/>
        </p:nvSpPr>
        <p:spPr bwMode="auto">
          <a:xfrm>
            <a:off x="6266554" y="51657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AutoShape 4" descr="9k="/>
          <p:cNvSpPr>
            <a:spLocks noChangeAspect="1" noChangeArrowheads="1"/>
          </p:cNvSpPr>
          <p:nvPr/>
        </p:nvSpPr>
        <p:spPr bwMode="auto">
          <a:xfrm>
            <a:off x="6266554" y="51657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AutoShape 5" descr="9k="/>
          <p:cNvSpPr>
            <a:spLocks noChangeAspect="1" noChangeArrowheads="1"/>
          </p:cNvSpPr>
          <p:nvPr/>
        </p:nvSpPr>
        <p:spPr bwMode="auto">
          <a:xfrm>
            <a:off x="6266554" y="51657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106586" y="366199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34" y="3635380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24" y="5421810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98" y="6254284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Oval 132"/>
          <p:cNvSpPr/>
          <p:nvPr/>
        </p:nvSpPr>
        <p:spPr>
          <a:xfrm>
            <a:off x="4258714" y="463716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006958" y="533444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135" name="Straight Connector 134"/>
          <p:cNvCxnSpPr>
            <a:stCxn id="132" idx="1"/>
            <a:endCxn id="134" idx="4"/>
          </p:cNvCxnSpPr>
          <p:nvPr/>
        </p:nvCxnSpPr>
        <p:spPr>
          <a:xfrm flipH="1" flipV="1">
            <a:off x="3258986" y="5838496"/>
            <a:ext cx="855712" cy="680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33" idx="6"/>
          </p:cNvCxnSpPr>
          <p:nvPr/>
        </p:nvCxnSpPr>
        <p:spPr>
          <a:xfrm flipH="1" flipV="1">
            <a:off x="4762770" y="4889191"/>
            <a:ext cx="648072" cy="582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1" idx="0"/>
          </p:cNvCxnSpPr>
          <p:nvPr/>
        </p:nvCxnSpPr>
        <p:spPr>
          <a:xfrm flipV="1">
            <a:off x="5585762" y="4166052"/>
            <a:ext cx="15009" cy="1255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129" idx="4"/>
          </p:cNvCxnSpPr>
          <p:nvPr/>
        </p:nvCxnSpPr>
        <p:spPr>
          <a:xfrm flipV="1">
            <a:off x="3258986" y="4166052"/>
            <a:ext cx="99628" cy="1168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1" idx="2"/>
            <a:endCxn id="132" idx="3"/>
          </p:cNvCxnSpPr>
          <p:nvPr/>
        </p:nvCxnSpPr>
        <p:spPr>
          <a:xfrm flipH="1">
            <a:off x="4638573" y="5952035"/>
            <a:ext cx="947189" cy="567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4" idx="7"/>
          </p:cNvCxnSpPr>
          <p:nvPr/>
        </p:nvCxnSpPr>
        <p:spPr>
          <a:xfrm flipH="1">
            <a:off x="3437197" y="4889191"/>
            <a:ext cx="821517" cy="519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341465" y="4704525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431494" y="3729358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182925" y="3742572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207358" y="6334731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416484" y="550225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082274" y="5410954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728247" y="3740492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480148" y="542181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V2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598847" y="647286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V3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043948" y="521713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952160" y="545372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V5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823573" y="3714571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V6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7345" y="2251769"/>
            <a:ext cx="494237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What is the distance?</a:t>
            </a:r>
            <a:endParaRPr lang="he-IL" sz="36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1159086" y="275604"/>
            <a:ext cx="7017295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Vertex Relabeling</a:t>
            </a:r>
          </a:p>
        </p:txBody>
      </p:sp>
      <p:sp>
        <p:nvSpPr>
          <p:cNvPr id="19458" name="AutoShape 3" descr="9k="/>
          <p:cNvSpPr>
            <a:spLocks noChangeAspect="1" noChangeArrowheads="1"/>
          </p:cNvSpPr>
          <p:nvPr/>
        </p:nvSpPr>
        <p:spPr bwMode="auto">
          <a:xfrm>
            <a:off x="4064677" y="2651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59" name="AutoShape 4" descr="9k="/>
          <p:cNvSpPr>
            <a:spLocks noChangeAspect="1" noChangeArrowheads="1"/>
          </p:cNvSpPr>
          <p:nvPr/>
        </p:nvSpPr>
        <p:spPr bwMode="auto">
          <a:xfrm>
            <a:off x="4064677" y="2651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60" name="AutoShape 5" descr="9k="/>
          <p:cNvSpPr>
            <a:spLocks noChangeAspect="1" noChangeArrowheads="1"/>
          </p:cNvSpPr>
          <p:nvPr/>
        </p:nvSpPr>
        <p:spPr bwMode="auto">
          <a:xfrm>
            <a:off x="4064677" y="2651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04709" y="1148204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57" y="1121588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47" y="2908018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21" y="3740492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2056837" y="2123371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5081" y="2820648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stCxn id="86021" idx="1"/>
            <a:endCxn id="14" idx="4"/>
          </p:cNvCxnSpPr>
          <p:nvPr/>
        </p:nvCxnSpPr>
        <p:spPr>
          <a:xfrm flipH="1" flipV="1">
            <a:off x="1057109" y="3324704"/>
            <a:ext cx="855712" cy="680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3" idx="6"/>
          </p:cNvCxnSpPr>
          <p:nvPr/>
        </p:nvCxnSpPr>
        <p:spPr>
          <a:xfrm flipH="1" flipV="1">
            <a:off x="2560893" y="2375399"/>
            <a:ext cx="648072" cy="582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6020" idx="0"/>
          </p:cNvCxnSpPr>
          <p:nvPr/>
        </p:nvCxnSpPr>
        <p:spPr>
          <a:xfrm flipV="1">
            <a:off x="3383885" y="1652260"/>
            <a:ext cx="15009" cy="1255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" idx="4"/>
          </p:cNvCxnSpPr>
          <p:nvPr/>
        </p:nvCxnSpPr>
        <p:spPr>
          <a:xfrm flipV="1">
            <a:off x="1057109" y="1652260"/>
            <a:ext cx="99628" cy="1168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6020" idx="2"/>
            <a:endCxn id="86021" idx="3"/>
          </p:cNvCxnSpPr>
          <p:nvPr/>
        </p:nvCxnSpPr>
        <p:spPr>
          <a:xfrm flipH="1">
            <a:off x="2436696" y="3438243"/>
            <a:ext cx="947189" cy="567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4" idx="7"/>
          </p:cNvCxnSpPr>
          <p:nvPr/>
        </p:nvCxnSpPr>
        <p:spPr>
          <a:xfrm flipH="1">
            <a:off x="1235320" y="2375399"/>
            <a:ext cx="821517" cy="519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39588" y="2190733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29617" y="121556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1048" y="1228780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05481" y="3820939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4607" y="2988464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9757" y="2908018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369" y="121556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8271" y="2908018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V2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96970" y="3959072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V3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42071" y="270334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50283" y="2939928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V5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21696" y="1200779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V6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99" name="AutoShape 3" descr="9k="/>
          <p:cNvSpPr>
            <a:spLocks noChangeAspect="1" noChangeArrowheads="1"/>
          </p:cNvSpPr>
          <p:nvPr/>
        </p:nvSpPr>
        <p:spPr bwMode="auto">
          <a:xfrm>
            <a:off x="8644706" y="272790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AutoShape 4" descr="9k="/>
          <p:cNvSpPr>
            <a:spLocks noChangeAspect="1" noChangeArrowheads="1"/>
          </p:cNvSpPr>
          <p:nvPr/>
        </p:nvSpPr>
        <p:spPr bwMode="auto">
          <a:xfrm>
            <a:off x="8644706" y="272790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" name="AutoShape 5" descr="9k="/>
          <p:cNvSpPr>
            <a:spLocks noChangeAspect="1" noChangeArrowheads="1"/>
          </p:cNvSpPr>
          <p:nvPr/>
        </p:nvSpPr>
        <p:spPr bwMode="auto">
          <a:xfrm>
            <a:off x="8644706" y="272790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484738" y="1224121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86" y="1197505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976" y="2983935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50" y="3816409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Oval 105"/>
          <p:cNvSpPr/>
          <p:nvPr/>
        </p:nvSpPr>
        <p:spPr>
          <a:xfrm>
            <a:off x="6636866" y="2199288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385110" y="2896565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108" name="Straight Connector 107"/>
          <p:cNvCxnSpPr>
            <a:stCxn id="105" idx="1"/>
            <a:endCxn id="107" idx="4"/>
          </p:cNvCxnSpPr>
          <p:nvPr/>
        </p:nvCxnSpPr>
        <p:spPr>
          <a:xfrm flipH="1" flipV="1">
            <a:off x="5637138" y="3400621"/>
            <a:ext cx="855712" cy="680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06" idx="6"/>
          </p:cNvCxnSpPr>
          <p:nvPr/>
        </p:nvCxnSpPr>
        <p:spPr>
          <a:xfrm flipH="1" flipV="1">
            <a:off x="7140922" y="2451316"/>
            <a:ext cx="648072" cy="582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4" idx="0"/>
          </p:cNvCxnSpPr>
          <p:nvPr/>
        </p:nvCxnSpPr>
        <p:spPr>
          <a:xfrm flipV="1">
            <a:off x="7963914" y="1728177"/>
            <a:ext cx="15009" cy="1255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102" idx="4"/>
          </p:cNvCxnSpPr>
          <p:nvPr/>
        </p:nvCxnSpPr>
        <p:spPr>
          <a:xfrm flipV="1">
            <a:off x="5637138" y="1728177"/>
            <a:ext cx="99628" cy="1168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4" idx="2"/>
            <a:endCxn id="105" idx="3"/>
          </p:cNvCxnSpPr>
          <p:nvPr/>
        </p:nvCxnSpPr>
        <p:spPr>
          <a:xfrm flipH="1">
            <a:off x="7016725" y="3514160"/>
            <a:ext cx="947189" cy="567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07" idx="7"/>
          </p:cNvCxnSpPr>
          <p:nvPr/>
        </p:nvCxnSpPr>
        <p:spPr>
          <a:xfrm flipH="1">
            <a:off x="5815349" y="2451316"/>
            <a:ext cx="821517" cy="519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719617" y="2266650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809646" y="1291483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561077" y="1304697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585510" y="389685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794636" y="3064381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460426" y="2973079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917398" y="1291483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858300" y="2983935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V2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976999" y="4034989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V3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22100" y="2779261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30312" y="3015845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V5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201725" y="127669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V6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6" name="AutoShape 3" descr="9k="/>
          <p:cNvSpPr>
            <a:spLocks noChangeAspect="1" noChangeArrowheads="1"/>
          </p:cNvSpPr>
          <p:nvPr/>
        </p:nvSpPr>
        <p:spPr bwMode="auto">
          <a:xfrm>
            <a:off x="6266554" y="51657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AutoShape 4" descr="9k="/>
          <p:cNvSpPr>
            <a:spLocks noChangeAspect="1" noChangeArrowheads="1"/>
          </p:cNvSpPr>
          <p:nvPr/>
        </p:nvSpPr>
        <p:spPr bwMode="auto">
          <a:xfrm>
            <a:off x="6266554" y="51657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AutoShape 5" descr="9k="/>
          <p:cNvSpPr>
            <a:spLocks noChangeAspect="1" noChangeArrowheads="1"/>
          </p:cNvSpPr>
          <p:nvPr/>
        </p:nvSpPr>
        <p:spPr bwMode="auto">
          <a:xfrm>
            <a:off x="6266554" y="51657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106586" y="366199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34" y="3635380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24" y="5421810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98" y="6254284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Oval 132"/>
          <p:cNvSpPr/>
          <p:nvPr/>
        </p:nvSpPr>
        <p:spPr>
          <a:xfrm>
            <a:off x="4258714" y="463716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006958" y="533444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135" name="Straight Connector 134"/>
          <p:cNvCxnSpPr>
            <a:stCxn id="132" idx="1"/>
            <a:endCxn id="134" idx="4"/>
          </p:cNvCxnSpPr>
          <p:nvPr/>
        </p:nvCxnSpPr>
        <p:spPr>
          <a:xfrm flipH="1" flipV="1">
            <a:off x="3258986" y="5838496"/>
            <a:ext cx="855712" cy="680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33" idx="6"/>
          </p:cNvCxnSpPr>
          <p:nvPr/>
        </p:nvCxnSpPr>
        <p:spPr>
          <a:xfrm flipH="1" flipV="1">
            <a:off x="4762770" y="4889191"/>
            <a:ext cx="648072" cy="582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1" idx="0"/>
          </p:cNvCxnSpPr>
          <p:nvPr/>
        </p:nvCxnSpPr>
        <p:spPr>
          <a:xfrm flipV="1">
            <a:off x="5585762" y="4166052"/>
            <a:ext cx="15009" cy="1255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129" idx="4"/>
          </p:cNvCxnSpPr>
          <p:nvPr/>
        </p:nvCxnSpPr>
        <p:spPr>
          <a:xfrm flipV="1">
            <a:off x="3258986" y="4166052"/>
            <a:ext cx="99628" cy="1168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1" idx="2"/>
            <a:endCxn id="132" idx="3"/>
          </p:cNvCxnSpPr>
          <p:nvPr/>
        </p:nvCxnSpPr>
        <p:spPr>
          <a:xfrm flipH="1">
            <a:off x="4638573" y="5952035"/>
            <a:ext cx="947189" cy="567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4" idx="7"/>
          </p:cNvCxnSpPr>
          <p:nvPr/>
        </p:nvCxnSpPr>
        <p:spPr>
          <a:xfrm flipH="1">
            <a:off x="3437197" y="4889191"/>
            <a:ext cx="821517" cy="519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341465" y="4704525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431494" y="3729358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182925" y="3742572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207358" y="6334731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416484" y="550225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082274" y="5410954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728247" y="3740492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480148" y="542181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V2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598847" y="647286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V3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043948" y="521713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952160" y="545372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V5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823573" y="3714571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V6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71151" y="2468533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1159086" y="275604"/>
            <a:ext cx="7017295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Vertex Relabeling</a:t>
            </a:r>
          </a:p>
        </p:txBody>
      </p:sp>
      <p:sp>
        <p:nvSpPr>
          <p:cNvPr id="19458" name="AutoShape 3" descr="9k="/>
          <p:cNvSpPr>
            <a:spLocks noChangeAspect="1" noChangeArrowheads="1"/>
          </p:cNvSpPr>
          <p:nvPr/>
        </p:nvSpPr>
        <p:spPr bwMode="auto">
          <a:xfrm>
            <a:off x="4064677" y="2651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59" name="AutoShape 4" descr="9k="/>
          <p:cNvSpPr>
            <a:spLocks noChangeAspect="1" noChangeArrowheads="1"/>
          </p:cNvSpPr>
          <p:nvPr/>
        </p:nvSpPr>
        <p:spPr bwMode="auto">
          <a:xfrm>
            <a:off x="4064677" y="2651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60" name="AutoShape 5" descr="9k="/>
          <p:cNvSpPr>
            <a:spLocks noChangeAspect="1" noChangeArrowheads="1"/>
          </p:cNvSpPr>
          <p:nvPr/>
        </p:nvSpPr>
        <p:spPr bwMode="auto">
          <a:xfrm>
            <a:off x="4064677" y="2651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04709" y="1148204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57" y="1121588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47" y="2908018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21" y="3740492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2056837" y="2123371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5081" y="2820648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stCxn id="86021" idx="1"/>
            <a:endCxn id="14" idx="4"/>
          </p:cNvCxnSpPr>
          <p:nvPr/>
        </p:nvCxnSpPr>
        <p:spPr>
          <a:xfrm flipH="1" flipV="1">
            <a:off x="1057109" y="3324704"/>
            <a:ext cx="855712" cy="680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3" idx="6"/>
          </p:cNvCxnSpPr>
          <p:nvPr/>
        </p:nvCxnSpPr>
        <p:spPr>
          <a:xfrm flipH="1" flipV="1">
            <a:off x="2560893" y="2375399"/>
            <a:ext cx="648072" cy="582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6020" idx="0"/>
          </p:cNvCxnSpPr>
          <p:nvPr/>
        </p:nvCxnSpPr>
        <p:spPr>
          <a:xfrm flipV="1">
            <a:off x="3383885" y="1652260"/>
            <a:ext cx="15009" cy="1255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" idx="4"/>
          </p:cNvCxnSpPr>
          <p:nvPr/>
        </p:nvCxnSpPr>
        <p:spPr>
          <a:xfrm flipV="1">
            <a:off x="1057109" y="1652260"/>
            <a:ext cx="99628" cy="1168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6020" idx="2"/>
            <a:endCxn id="86021" idx="3"/>
          </p:cNvCxnSpPr>
          <p:nvPr/>
        </p:nvCxnSpPr>
        <p:spPr>
          <a:xfrm flipH="1">
            <a:off x="2436696" y="3438243"/>
            <a:ext cx="947189" cy="567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4" idx="7"/>
          </p:cNvCxnSpPr>
          <p:nvPr/>
        </p:nvCxnSpPr>
        <p:spPr>
          <a:xfrm flipH="1">
            <a:off x="1235320" y="2375399"/>
            <a:ext cx="821517" cy="519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70704" y="2190733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30" name="TextBox 29"/>
          <p:cNvSpPr txBox="1"/>
          <p:nvPr/>
        </p:nvSpPr>
        <p:spPr>
          <a:xfrm>
            <a:off x="3229617" y="121556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1048" y="1228780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05481" y="3820939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4607" y="2988464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9757" y="2908018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38" name="TextBox 37"/>
          <p:cNvSpPr txBox="1"/>
          <p:nvPr/>
        </p:nvSpPr>
        <p:spPr>
          <a:xfrm>
            <a:off x="337369" y="121556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8271" y="2908018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V2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96970" y="3959072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V3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42071" y="270334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50283" y="2939928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V5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21696" y="1200779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V6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99" name="AutoShape 3" descr="9k="/>
          <p:cNvSpPr>
            <a:spLocks noChangeAspect="1" noChangeArrowheads="1"/>
          </p:cNvSpPr>
          <p:nvPr/>
        </p:nvSpPr>
        <p:spPr bwMode="auto">
          <a:xfrm>
            <a:off x="8644706" y="272790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AutoShape 4" descr="9k="/>
          <p:cNvSpPr>
            <a:spLocks noChangeAspect="1" noChangeArrowheads="1"/>
          </p:cNvSpPr>
          <p:nvPr/>
        </p:nvSpPr>
        <p:spPr bwMode="auto">
          <a:xfrm>
            <a:off x="8644706" y="272790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" name="AutoShape 5" descr="9k="/>
          <p:cNvSpPr>
            <a:spLocks noChangeAspect="1" noChangeArrowheads="1"/>
          </p:cNvSpPr>
          <p:nvPr/>
        </p:nvSpPr>
        <p:spPr bwMode="auto">
          <a:xfrm>
            <a:off x="8644706" y="272790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484738" y="1224121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86" y="1197505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976" y="2983935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50" y="3816409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Oval 105"/>
          <p:cNvSpPr/>
          <p:nvPr/>
        </p:nvSpPr>
        <p:spPr>
          <a:xfrm>
            <a:off x="6636866" y="2199288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385110" y="2896565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108" name="Straight Connector 107"/>
          <p:cNvCxnSpPr>
            <a:stCxn id="105" idx="1"/>
            <a:endCxn id="107" idx="4"/>
          </p:cNvCxnSpPr>
          <p:nvPr/>
        </p:nvCxnSpPr>
        <p:spPr>
          <a:xfrm flipH="1" flipV="1">
            <a:off x="5637138" y="3400621"/>
            <a:ext cx="855712" cy="680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06" idx="6"/>
          </p:cNvCxnSpPr>
          <p:nvPr/>
        </p:nvCxnSpPr>
        <p:spPr>
          <a:xfrm flipH="1" flipV="1">
            <a:off x="7140922" y="2451316"/>
            <a:ext cx="648072" cy="582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4" idx="0"/>
          </p:cNvCxnSpPr>
          <p:nvPr/>
        </p:nvCxnSpPr>
        <p:spPr>
          <a:xfrm flipV="1">
            <a:off x="7963914" y="1728177"/>
            <a:ext cx="15009" cy="1255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102" idx="4"/>
          </p:cNvCxnSpPr>
          <p:nvPr/>
        </p:nvCxnSpPr>
        <p:spPr>
          <a:xfrm flipV="1">
            <a:off x="5637138" y="1728177"/>
            <a:ext cx="99628" cy="1168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4" idx="2"/>
            <a:endCxn id="105" idx="3"/>
          </p:cNvCxnSpPr>
          <p:nvPr/>
        </p:nvCxnSpPr>
        <p:spPr>
          <a:xfrm flipH="1">
            <a:off x="7016725" y="3514160"/>
            <a:ext cx="947189" cy="567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07" idx="7"/>
          </p:cNvCxnSpPr>
          <p:nvPr/>
        </p:nvCxnSpPr>
        <p:spPr>
          <a:xfrm flipH="1">
            <a:off x="5815349" y="2451316"/>
            <a:ext cx="821517" cy="519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719617" y="2266650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115" name="TextBox 114"/>
          <p:cNvSpPr txBox="1"/>
          <p:nvPr/>
        </p:nvSpPr>
        <p:spPr>
          <a:xfrm>
            <a:off x="7809646" y="1291483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561077" y="1304697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585510" y="389685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794636" y="3064381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460426" y="2973079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917398" y="1291483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858300" y="2983935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V2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976999" y="4034989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V3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22100" y="2779261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30312" y="3015845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V5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201725" y="127669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V6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6" name="AutoShape 3" descr="9k="/>
          <p:cNvSpPr>
            <a:spLocks noChangeAspect="1" noChangeArrowheads="1"/>
          </p:cNvSpPr>
          <p:nvPr/>
        </p:nvSpPr>
        <p:spPr bwMode="auto">
          <a:xfrm>
            <a:off x="6266554" y="51657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AutoShape 4" descr="9k="/>
          <p:cNvSpPr>
            <a:spLocks noChangeAspect="1" noChangeArrowheads="1"/>
          </p:cNvSpPr>
          <p:nvPr/>
        </p:nvSpPr>
        <p:spPr bwMode="auto">
          <a:xfrm>
            <a:off x="6266554" y="51657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AutoShape 5" descr="9k="/>
          <p:cNvSpPr>
            <a:spLocks noChangeAspect="1" noChangeArrowheads="1"/>
          </p:cNvSpPr>
          <p:nvPr/>
        </p:nvSpPr>
        <p:spPr bwMode="auto">
          <a:xfrm>
            <a:off x="6266554" y="516578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106586" y="366199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34" y="3635380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24" y="5421810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98" y="6254284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Oval 132"/>
          <p:cNvSpPr/>
          <p:nvPr/>
        </p:nvSpPr>
        <p:spPr>
          <a:xfrm>
            <a:off x="4258714" y="463716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006958" y="533444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135" name="Straight Connector 134"/>
          <p:cNvCxnSpPr>
            <a:stCxn id="132" idx="1"/>
            <a:endCxn id="134" idx="4"/>
          </p:cNvCxnSpPr>
          <p:nvPr/>
        </p:nvCxnSpPr>
        <p:spPr>
          <a:xfrm flipH="1" flipV="1">
            <a:off x="3258986" y="5838496"/>
            <a:ext cx="855712" cy="680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33" idx="6"/>
          </p:cNvCxnSpPr>
          <p:nvPr/>
        </p:nvCxnSpPr>
        <p:spPr>
          <a:xfrm flipH="1" flipV="1">
            <a:off x="4762770" y="4889191"/>
            <a:ext cx="648072" cy="582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1" idx="0"/>
          </p:cNvCxnSpPr>
          <p:nvPr/>
        </p:nvCxnSpPr>
        <p:spPr>
          <a:xfrm flipV="1">
            <a:off x="5585762" y="4166052"/>
            <a:ext cx="15009" cy="1255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129" idx="4"/>
          </p:cNvCxnSpPr>
          <p:nvPr/>
        </p:nvCxnSpPr>
        <p:spPr>
          <a:xfrm flipV="1">
            <a:off x="3258986" y="4166052"/>
            <a:ext cx="99628" cy="1168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1" idx="2"/>
            <a:endCxn id="132" idx="3"/>
          </p:cNvCxnSpPr>
          <p:nvPr/>
        </p:nvCxnSpPr>
        <p:spPr>
          <a:xfrm flipH="1">
            <a:off x="4638573" y="5952035"/>
            <a:ext cx="947189" cy="567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4" idx="7"/>
          </p:cNvCxnSpPr>
          <p:nvPr/>
        </p:nvCxnSpPr>
        <p:spPr>
          <a:xfrm flipH="1">
            <a:off x="3437197" y="4889191"/>
            <a:ext cx="821517" cy="519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341465" y="4704525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142" name="TextBox 141"/>
          <p:cNvSpPr txBox="1"/>
          <p:nvPr/>
        </p:nvSpPr>
        <p:spPr>
          <a:xfrm>
            <a:off x="5431494" y="3729358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182925" y="3742572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207358" y="6334731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416484" y="550225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082274" y="5410954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728247" y="3740492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480148" y="542181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V2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598847" y="647286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V3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043948" y="521713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952160" y="545372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V5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823573" y="3714571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V6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71151" y="2468533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Circular Arrow 6"/>
          <p:cNvSpPr/>
          <p:nvPr/>
        </p:nvSpPr>
        <p:spPr>
          <a:xfrm rot="7340133">
            <a:off x="6339587" y="4525016"/>
            <a:ext cx="978408" cy="101031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957788" y="5949207"/>
            <a:ext cx="278954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>
                <a:solidFill>
                  <a:srgbClr val="00FF00"/>
                </a:solidFill>
                <a:latin typeface="Comic Sans MS" panose="030F0702030302020204" pitchFamily="66" charset="0"/>
              </a:rPr>
              <a:t>d</a:t>
            </a:r>
            <a:r>
              <a:rPr lang="en-US" sz="3600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istance = 2</a:t>
            </a:r>
            <a:endParaRPr lang="he-IL" sz="36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Connection to 15-puzzle</a:t>
            </a:r>
          </a:p>
        </p:txBody>
      </p:sp>
      <p:sp>
        <p:nvSpPr>
          <p:cNvPr id="2" name="Oval 1"/>
          <p:cNvSpPr/>
          <p:nvPr/>
        </p:nvSpPr>
        <p:spPr>
          <a:xfrm>
            <a:off x="2011524" y="188234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3595700" y="188234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5243500" y="188234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797541" y="1906299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Straight Connector 3"/>
          <p:cNvCxnSpPr>
            <a:stCxn id="2" idx="6"/>
            <a:endCxn id="8" idx="2"/>
          </p:cNvCxnSpPr>
          <p:nvPr/>
        </p:nvCxnSpPr>
        <p:spPr>
          <a:xfrm>
            <a:off x="2515580" y="2134368"/>
            <a:ext cx="1080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" idx="2"/>
          </p:cNvCxnSpPr>
          <p:nvPr/>
        </p:nvCxnSpPr>
        <p:spPr>
          <a:xfrm>
            <a:off x="4099756" y="2132856"/>
            <a:ext cx="1143744" cy="1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47556" y="2158327"/>
            <a:ext cx="1080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4"/>
          </p:cNvCxnSpPr>
          <p:nvPr/>
        </p:nvCxnSpPr>
        <p:spPr>
          <a:xfrm>
            <a:off x="2263552" y="2386396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49569" y="2425340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95528" y="2386396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48047" y="2410355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011524" y="2840891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Oval 44"/>
          <p:cNvSpPr/>
          <p:nvPr/>
        </p:nvSpPr>
        <p:spPr>
          <a:xfrm>
            <a:off x="3595700" y="2840891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Oval 45"/>
          <p:cNvSpPr/>
          <p:nvPr/>
        </p:nvSpPr>
        <p:spPr>
          <a:xfrm>
            <a:off x="5243500" y="2840891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Oval 46"/>
          <p:cNvSpPr/>
          <p:nvPr/>
        </p:nvSpPr>
        <p:spPr>
          <a:xfrm>
            <a:off x="6797541" y="286485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8" name="Straight Connector 47"/>
          <p:cNvCxnSpPr>
            <a:stCxn id="44" idx="6"/>
            <a:endCxn id="45" idx="2"/>
          </p:cNvCxnSpPr>
          <p:nvPr/>
        </p:nvCxnSpPr>
        <p:spPr>
          <a:xfrm>
            <a:off x="2515580" y="3092919"/>
            <a:ext cx="1080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6" idx="2"/>
          </p:cNvCxnSpPr>
          <p:nvPr/>
        </p:nvCxnSpPr>
        <p:spPr>
          <a:xfrm>
            <a:off x="4099756" y="3091407"/>
            <a:ext cx="1143744" cy="1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747556" y="3116878"/>
            <a:ext cx="1080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4" idx="4"/>
          </p:cNvCxnSpPr>
          <p:nvPr/>
        </p:nvCxnSpPr>
        <p:spPr>
          <a:xfrm>
            <a:off x="2263552" y="3344947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049569" y="3383891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495528" y="3344947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48047" y="3368906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011524" y="378526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Oval 55"/>
          <p:cNvSpPr/>
          <p:nvPr/>
        </p:nvSpPr>
        <p:spPr>
          <a:xfrm>
            <a:off x="3595700" y="378526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Oval 56"/>
          <p:cNvSpPr/>
          <p:nvPr/>
        </p:nvSpPr>
        <p:spPr>
          <a:xfrm>
            <a:off x="5243500" y="378526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Oval 57"/>
          <p:cNvSpPr/>
          <p:nvPr/>
        </p:nvSpPr>
        <p:spPr>
          <a:xfrm>
            <a:off x="6797541" y="3809219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9" name="Straight Connector 58"/>
          <p:cNvCxnSpPr>
            <a:stCxn id="55" idx="6"/>
            <a:endCxn id="56" idx="2"/>
          </p:cNvCxnSpPr>
          <p:nvPr/>
        </p:nvCxnSpPr>
        <p:spPr>
          <a:xfrm>
            <a:off x="2515580" y="4037288"/>
            <a:ext cx="1080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57" idx="2"/>
          </p:cNvCxnSpPr>
          <p:nvPr/>
        </p:nvCxnSpPr>
        <p:spPr>
          <a:xfrm>
            <a:off x="4099756" y="4035776"/>
            <a:ext cx="1143744" cy="1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47556" y="4061247"/>
            <a:ext cx="1080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5" idx="4"/>
          </p:cNvCxnSpPr>
          <p:nvPr/>
        </p:nvCxnSpPr>
        <p:spPr>
          <a:xfrm>
            <a:off x="2263552" y="4289316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049569" y="4328260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95528" y="4289316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848047" y="4313275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59" y="4721364"/>
            <a:ext cx="53165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91594" y="1948190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79" name="TextBox 78"/>
          <p:cNvSpPr txBox="1"/>
          <p:nvPr/>
        </p:nvSpPr>
        <p:spPr>
          <a:xfrm>
            <a:off x="2107099" y="1945845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3</a:t>
            </a:r>
            <a:endParaRPr lang="he-IL" dirty="0"/>
          </a:p>
        </p:txBody>
      </p:sp>
      <p:sp>
        <p:nvSpPr>
          <p:cNvPr id="80" name="TextBox 79"/>
          <p:cNvSpPr txBox="1"/>
          <p:nvPr/>
        </p:nvSpPr>
        <p:spPr>
          <a:xfrm>
            <a:off x="5339075" y="1949702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9</a:t>
            </a:r>
            <a:endParaRPr lang="he-IL" dirty="0"/>
          </a:p>
        </p:txBody>
      </p:sp>
      <p:sp>
        <p:nvSpPr>
          <p:cNvPr id="81" name="TextBox 80"/>
          <p:cNvSpPr txBox="1"/>
          <p:nvPr/>
        </p:nvSpPr>
        <p:spPr>
          <a:xfrm>
            <a:off x="6893116" y="1985347"/>
            <a:ext cx="4411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15</a:t>
            </a:r>
            <a:endParaRPr lang="he-IL" dirty="0"/>
          </a:p>
        </p:txBody>
      </p:sp>
      <p:sp>
        <p:nvSpPr>
          <p:cNvPr id="82" name="TextBox 81"/>
          <p:cNvSpPr txBox="1"/>
          <p:nvPr/>
        </p:nvSpPr>
        <p:spPr>
          <a:xfrm>
            <a:off x="3687541" y="2908253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6</a:t>
            </a:r>
            <a:endParaRPr lang="he-IL" dirty="0"/>
          </a:p>
        </p:txBody>
      </p:sp>
      <p:sp>
        <p:nvSpPr>
          <p:cNvPr id="83" name="TextBox 82"/>
          <p:cNvSpPr txBox="1"/>
          <p:nvPr/>
        </p:nvSpPr>
        <p:spPr>
          <a:xfrm>
            <a:off x="2107099" y="4768508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3</a:t>
            </a:r>
            <a:endParaRPr lang="he-IL" dirty="0"/>
          </a:p>
        </p:txBody>
      </p:sp>
      <p:sp>
        <p:nvSpPr>
          <p:cNvPr id="84" name="TextBox 83"/>
          <p:cNvSpPr txBox="1"/>
          <p:nvPr/>
        </p:nvSpPr>
        <p:spPr>
          <a:xfrm>
            <a:off x="5339075" y="3851110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4</a:t>
            </a:r>
            <a:endParaRPr lang="he-IL" dirty="0"/>
          </a:p>
        </p:txBody>
      </p:sp>
      <p:sp>
        <p:nvSpPr>
          <p:cNvPr id="85" name="TextBox 84"/>
          <p:cNvSpPr txBox="1"/>
          <p:nvPr/>
        </p:nvSpPr>
        <p:spPr>
          <a:xfrm>
            <a:off x="6893116" y="4811335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5</a:t>
            </a:r>
            <a:endParaRPr lang="he-IL" dirty="0"/>
          </a:p>
        </p:txBody>
      </p:sp>
      <p:sp>
        <p:nvSpPr>
          <p:cNvPr id="86" name="TextBox 85"/>
          <p:cNvSpPr txBox="1"/>
          <p:nvPr/>
        </p:nvSpPr>
        <p:spPr>
          <a:xfrm>
            <a:off x="6893116" y="2932212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7</a:t>
            </a:r>
            <a:endParaRPr lang="he-IL" dirty="0"/>
          </a:p>
        </p:txBody>
      </p:sp>
      <p:sp>
        <p:nvSpPr>
          <p:cNvPr id="87" name="TextBox 86"/>
          <p:cNvSpPr txBox="1"/>
          <p:nvPr/>
        </p:nvSpPr>
        <p:spPr>
          <a:xfrm>
            <a:off x="3691594" y="4812192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8</a:t>
            </a:r>
            <a:endParaRPr lang="he-IL" dirty="0"/>
          </a:p>
        </p:txBody>
      </p:sp>
      <p:sp>
        <p:nvSpPr>
          <p:cNvPr id="88" name="TextBox 87"/>
          <p:cNvSpPr txBox="1"/>
          <p:nvPr/>
        </p:nvSpPr>
        <p:spPr>
          <a:xfrm>
            <a:off x="2107099" y="2906741"/>
            <a:ext cx="4411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10</a:t>
            </a:r>
            <a:endParaRPr lang="he-IL" dirty="0"/>
          </a:p>
        </p:txBody>
      </p:sp>
      <p:sp>
        <p:nvSpPr>
          <p:cNvPr id="89" name="TextBox 88"/>
          <p:cNvSpPr txBox="1"/>
          <p:nvPr/>
        </p:nvSpPr>
        <p:spPr>
          <a:xfrm>
            <a:off x="5339075" y="2906741"/>
            <a:ext cx="4240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11</a:t>
            </a:r>
            <a:endParaRPr lang="he-IL" dirty="0"/>
          </a:p>
        </p:txBody>
      </p:sp>
      <p:sp>
        <p:nvSpPr>
          <p:cNvPr id="90" name="TextBox 89"/>
          <p:cNvSpPr txBox="1"/>
          <p:nvPr/>
        </p:nvSpPr>
        <p:spPr>
          <a:xfrm>
            <a:off x="2131566" y="3852622"/>
            <a:ext cx="4411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12</a:t>
            </a:r>
            <a:endParaRPr lang="he-IL" dirty="0"/>
          </a:p>
        </p:txBody>
      </p:sp>
      <p:sp>
        <p:nvSpPr>
          <p:cNvPr id="91" name="TextBox 90"/>
          <p:cNvSpPr txBox="1"/>
          <p:nvPr/>
        </p:nvSpPr>
        <p:spPr>
          <a:xfrm>
            <a:off x="5339075" y="4811335"/>
            <a:ext cx="4411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13</a:t>
            </a:r>
            <a:endParaRPr lang="he-IL" dirty="0"/>
          </a:p>
        </p:txBody>
      </p:sp>
      <p:sp>
        <p:nvSpPr>
          <p:cNvPr id="92" name="TextBox 91"/>
          <p:cNvSpPr txBox="1"/>
          <p:nvPr/>
        </p:nvSpPr>
        <p:spPr>
          <a:xfrm>
            <a:off x="6893116" y="3876581"/>
            <a:ext cx="4411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14</a:t>
            </a:r>
            <a:endParaRPr lang="he-IL" dirty="0"/>
          </a:p>
        </p:txBody>
      </p:sp>
      <p:sp>
        <p:nvSpPr>
          <p:cNvPr id="93" name="TextBox 92"/>
          <p:cNvSpPr txBox="1"/>
          <p:nvPr/>
        </p:nvSpPr>
        <p:spPr>
          <a:xfrm>
            <a:off x="3687541" y="3766001"/>
            <a:ext cx="38504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*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2166" y="5949279"/>
            <a:ext cx="539442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Only the    can be swapped</a:t>
            </a:r>
            <a:endParaRPr lang="he-IL" sz="32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70661" y="5887723"/>
            <a:ext cx="484427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*</a:t>
            </a:r>
            <a:endParaRPr lang="he-IL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History</a:t>
            </a:r>
          </a:p>
        </p:txBody>
      </p:sp>
      <p:sp>
        <p:nvSpPr>
          <p:cNvPr id="21506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03535" y="1576388"/>
            <a:ext cx="851693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Kantabutra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 (2007): </a:t>
            </a:r>
            <a:r>
              <a:rPr lang="en-US" sz="3200" dirty="0" smtClean="0">
                <a:latin typeface="Comic Sans MS" pitchFamily="66" charset="0"/>
              </a:rPr>
              <a:t>polynomial time algorithms for path graphs and trees.</a:t>
            </a:r>
          </a:p>
          <a:p>
            <a:pPr marL="342900" indent="-342900"/>
            <a:endParaRPr lang="en-US" sz="3200" dirty="0">
              <a:latin typeface="Comic Sans MS" pitchFamily="66" charset="0"/>
            </a:endParaRPr>
          </a:p>
          <a:p>
            <a:pPr marL="342900" indent="-342900"/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Agransson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Greenlaw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Kantrabutra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 (2010): </a:t>
            </a:r>
            <a:r>
              <a:rPr lang="en-US" sz="3200" dirty="0" smtClean="0">
                <a:latin typeface="Comic Sans MS" pitchFamily="66" charset="0"/>
              </a:rPr>
              <a:t>connection between vertex relabeling and edge relabeling, upper and lower bounds on possible distances.</a:t>
            </a:r>
          </a:p>
          <a:p>
            <a:pPr marL="342900" indent="-342900"/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Our Contributions:</a:t>
            </a:r>
          </a:p>
        </p:txBody>
      </p:sp>
      <p:sp>
        <p:nvSpPr>
          <p:cNvPr id="22530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76238" y="1196752"/>
            <a:ext cx="851693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Comic Sans MS" pitchFamily="66" charset="0"/>
              </a:rPr>
              <a:t>Vertex relabeling on a path graph is really the 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swap matching </a:t>
            </a:r>
            <a:r>
              <a:rPr lang="en-US" sz="3200" dirty="0" smtClean="0">
                <a:latin typeface="Comic Sans MS" pitchFamily="66" charset="0"/>
              </a:rPr>
              <a:t>problem for which we have a rich history.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Comic Sans MS" pitchFamily="66" charset="0"/>
              </a:rPr>
              <a:t>Compare the graph problem and the string problem.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Comic Sans MS" pitchFamily="66" charset="0"/>
              </a:rPr>
              <a:t>Show that vertex relabeling on a graph is 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NP-hard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Comic Sans MS" pitchFamily="66" charset="0"/>
              </a:rPr>
              <a:t>Define the concept of 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restricted swaps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Comic Sans MS" pitchFamily="66" charset="0"/>
              </a:rPr>
              <a:t>Show that if we restrict every vertex to a 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single swap</a:t>
            </a:r>
            <a:r>
              <a:rPr lang="en-US" sz="3200" dirty="0" smtClean="0">
                <a:latin typeface="Comic Sans MS" pitchFamily="66" charset="0"/>
              </a:rPr>
              <a:t>, the problem is 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polynomial time computable</a:t>
            </a:r>
            <a:r>
              <a:rPr lang="en-US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  <a:p>
            <a:pPr marL="342900" indent="-342900"/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History (last time this talk):</a:t>
            </a:r>
          </a:p>
        </p:txBody>
      </p:sp>
      <p:sp>
        <p:nvSpPr>
          <p:cNvPr id="21506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15008" y="1628800"/>
            <a:ext cx="8749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Muthu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 (1995): </a:t>
            </a:r>
            <a:r>
              <a:rPr lang="en-US" sz="3200" dirty="0" smtClean="0">
                <a:latin typeface="Comic Sans MS" pitchFamily="66" charset="0"/>
              </a:rPr>
              <a:t>defined swap matching problem.</a:t>
            </a:r>
          </a:p>
          <a:p>
            <a:pPr marL="342900" indent="-342900"/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AALLL (1997), ALLL(1998), ACHLP (2003): </a:t>
            </a:r>
            <a:r>
              <a:rPr lang="en-US" sz="3200" dirty="0" smtClean="0">
                <a:latin typeface="Comic Sans MS" pitchFamily="66" charset="0"/>
              </a:rPr>
              <a:t>culminates in O(n </a:t>
            </a:r>
            <a:r>
              <a:rPr lang="en-US" sz="3200" dirty="0" err="1" smtClean="0">
                <a:latin typeface="Comic Sans MS" pitchFamily="66" charset="0"/>
              </a:rPr>
              <a:t>polylog</a:t>
            </a:r>
            <a:r>
              <a:rPr lang="en-US" sz="3200" dirty="0" smtClean="0">
                <a:latin typeface="Comic Sans MS" pitchFamily="66" charset="0"/>
              </a:rPr>
              <a:t> m) time swap matching algorithm.</a:t>
            </a:r>
          </a:p>
          <a:p>
            <a:pPr marL="342900" indent="-342900"/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A., </a:t>
            </a:r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Lewenstein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 and </a:t>
            </a:r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Porat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 (2002): </a:t>
            </a:r>
            <a:r>
              <a:rPr lang="en-US" sz="3200" dirty="0" smtClean="0">
                <a:latin typeface="Comic Sans MS" pitchFamily="66" charset="0"/>
              </a:rPr>
              <a:t>approximate swap matching.</a:t>
            </a:r>
          </a:p>
          <a:p>
            <a:pPr marL="342900" indent="-342900"/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A., Eisenberg and </a:t>
            </a:r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Porat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 (2006): </a:t>
            </a:r>
            <a:r>
              <a:rPr lang="en-US" sz="3200" dirty="0" smtClean="0">
                <a:latin typeface="Comic Sans MS" pitchFamily="66" charset="0"/>
              </a:rPr>
              <a:t>swap and mismatch edit distance. 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</a:p>
        </p:txBody>
      </p:sp>
      <p:sp>
        <p:nvSpPr>
          <p:cNvPr id="23554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13531" y="1556792"/>
            <a:ext cx="85169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Input: </a:t>
            </a:r>
            <a:r>
              <a:rPr lang="en-US" sz="3200" dirty="0" smtClean="0">
                <a:latin typeface="Comic Sans MS" pitchFamily="66" charset="0"/>
              </a:rPr>
              <a:t>A graph with two vertex </a:t>
            </a:r>
            <a:r>
              <a:rPr lang="en-US" sz="3200" dirty="0" err="1" smtClean="0">
                <a:latin typeface="Comic Sans MS" pitchFamily="66" charset="0"/>
              </a:rPr>
              <a:t>labelings</a:t>
            </a:r>
            <a:r>
              <a:rPr lang="en-US" sz="3200" dirty="0" smtClean="0">
                <a:latin typeface="Comic Sans MS" pitchFamily="66" charset="0"/>
              </a:rPr>
              <a:t> L and L’.</a:t>
            </a:r>
          </a:p>
          <a:p>
            <a:pPr marL="342900" indent="-342900"/>
            <a:endParaRPr lang="en-US" sz="3200" dirty="0">
              <a:latin typeface="Comic Sans MS" pitchFamily="66" charset="0"/>
            </a:endParaRPr>
          </a:p>
          <a:p>
            <a:pPr marL="342900" indent="-342900"/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Decide:</a:t>
            </a:r>
            <a:r>
              <a:rPr lang="en-US" sz="3200" dirty="0" smtClean="0">
                <a:latin typeface="Comic Sans MS" pitchFamily="66" charset="0"/>
              </a:rPr>
              <a:t> Can the graph be relabeled from L to L’? i.e., can one achieve labeling L’ from L by swapping the labels of adjacent vertices? </a:t>
            </a:r>
          </a:p>
          <a:p>
            <a:pPr marL="342900" indent="-342900"/>
            <a:endParaRPr lang="en-US" sz="3200" dirty="0">
              <a:latin typeface="Comic Sans MS" pitchFamily="66" charset="0"/>
            </a:endParaRPr>
          </a:p>
          <a:p>
            <a:pPr marL="342900" indent="-342900"/>
            <a:r>
              <a:rPr lang="en-US" sz="3200" dirty="0" smtClean="0">
                <a:latin typeface="Comic Sans MS" pitchFamily="66" charset="0"/>
              </a:rPr>
              <a:t>We show:</a:t>
            </a:r>
            <a:endParaRPr lang="en-US" sz="3200" dirty="0">
              <a:latin typeface="Comic Sans MS" pitchFamily="66" charset="0"/>
            </a:endParaRPr>
          </a:p>
          <a:p>
            <a:pPr marL="342900" indent="-342900"/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 smtClean="0">
                <a:solidFill>
                  <a:srgbClr val="FF00FF"/>
                </a:solidFill>
                <a:latin typeface="Comic Sans MS" pitchFamily="66" charset="0"/>
              </a:rPr>
              <a:t>Historical Connection</a:t>
            </a:r>
            <a:endParaRPr lang="en-US" altLang="he-IL" dirty="0">
              <a:solidFill>
                <a:srgbClr val="FF00FF"/>
              </a:solidFill>
              <a:latin typeface="Comic Sans MS" pitchFamily="66" charset="0"/>
            </a:endParaRPr>
          </a:p>
        </p:txBody>
      </p:sp>
      <p:pic>
        <p:nvPicPr>
          <p:cNvPr id="8501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799"/>
            <a:ext cx="6982164" cy="42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094586"/>
            <a:ext cx="888897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We will go for the </a:t>
            </a:r>
            <a:r>
              <a:rPr lang="en-US" sz="3200" dirty="0" smtClean="0">
                <a:solidFill>
                  <a:srgbClr val="FF0000"/>
                </a:solidFill>
                <a:latin typeface="Old English Text MT" panose="03040902040508030806" pitchFamily="66" charset="0"/>
              </a:rPr>
              <a:t>oldest</a:t>
            </a:r>
            <a:r>
              <a:rPr lang="en-US" sz="3200" dirty="0" smtClean="0">
                <a:latin typeface="Comic Sans MS" panose="030F0702030302020204" pitchFamily="66" charset="0"/>
              </a:rPr>
              <a:t> references we can…</a:t>
            </a:r>
            <a:endParaRPr lang="he-IL" sz="3200" dirty="0">
              <a:latin typeface="Comic Sans MS" panose="030F0702030302020204" pitchFamily="66" charset="0"/>
            </a:endParaRPr>
          </a:p>
        </p:txBody>
      </p:sp>
      <p:pic>
        <p:nvPicPr>
          <p:cNvPr id="87042" name="Picture 2" descr="C:\Users\user\Desktop\senators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799"/>
            <a:ext cx="1930648" cy="41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hangingPunct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</a:p>
        </p:txBody>
      </p:sp>
      <p:sp>
        <p:nvSpPr>
          <p:cNvPr id="24578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79388" y="1576388"/>
            <a:ext cx="87137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Theorem: </a:t>
            </a:r>
            <a:r>
              <a:rPr lang="en-US" sz="3200" dirty="0" smtClean="0">
                <a:latin typeface="Comic Sans MS" pitchFamily="66" charset="0"/>
              </a:rPr>
              <a:t>A graph can be relabeled from L to L’ </a:t>
            </a:r>
            <a:r>
              <a:rPr lang="en-US" sz="3200" dirty="0" err="1" smtClean="0">
                <a:latin typeface="Comic Sans MS" pitchFamily="66" charset="0"/>
              </a:rPr>
              <a:t>iff</a:t>
            </a:r>
            <a:r>
              <a:rPr lang="en-US" sz="3200" dirty="0" smtClean="0">
                <a:latin typeface="Comic Sans MS" pitchFamily="66" charset="0"/>
              </a:rPr>
              <a:t> L and L’ have the same histogram.</a:t>
            </a:r>
          </a:p>
          <a:p>
            <a:pPr marL="342900" indent="-342900"/>
            <a:endParaRPr lang="en-US" sz="3200" dirty="0">
              <a:latin typeface="Comic Sans MS" pitchFamily="66" charset="0"/>
            </a:endParaRPr>
          </a:p>
          <a:p>
            <a:pPr marL="342900" indent="-342900"/>
            <a:r>
              <a:rPr lang="en-US" sz="3200" dirty="0" smtClean="0">
                <a:latin typeface="Comic Sans MS" pitchFamily="66" charset="0"/>
              </a:rPr>
              <a:t>i.e. If the set of labels in both </a:t>
            </a:r>
            <a:r>
              <a:rPr lang="en-US" sz="3200" dirty="0" err="1" smtClean="0">
                <a:latin typeface="Comic Sans MS" pitchFamily="66" charset="0"/>
              </a:rPr>
              <a:t>labelings</a:t>
            </a:r>
            <a:r>
              <a:rPr lang="en-US" sz="3200" dirty="0" smtClean="0">
                <a:latin typeface="Comic Sans MS" pitchFamily="66" charset="0"/>
              </a:rPr>
              <a:t> is the same, and every label appears the same number of times in both </a:t>
            </a:r>
            <a:r>
              <a:rPr lang="en-US" sz="3200" dirty="0" err="1" smtClean="0">
                <a:latin typeface="Comic Sans MS" pitchFamily="66" charset="0"/>
              </a:rPr>
              <a:t>labelings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  <a:p>
            <a:pPr marL="342900" indent="-342900"/>
            <a:endParaRPr lang="en-US" sz="3200" dirty="0">
              <a:latin typeface="Comic Sans MS" pitchFamily="66" charset="0"/>
            </a:endParaRPr>
          </a:p>
          <a:p>
            <a:pPr marL="342900" indent="-342900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Proof:</a:t>
            </a:r>
            <a:r>
              <a:rPr lang="en-US" sz="3200" dirty="0" smtClean="0">
                <a:latin typeface="Comic Sans MS" pitchFamily="66" charset="0"/>
              </a:rPr>
              <a:t> On any path, the labels on its ends can be exchanged via a series of swaps without changing any other labels.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125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                    B                   C                  D                E                  F                 G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2903860" y="4869159"/>
            <a:ext cx="401744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Exchange these two</a:t>
            </a:r>
            <a:endParaRPr lang="he-IL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Up Arrow 19"/>
          <p:cNvSpPr/>
          <p:nvPr/>
        </p:nvSpPr>
        <p:spPr>
          <a:xfrm rot="18495376">
            <a:off x="1728803" y="3709198"/>
            <a:ext cx="484632" cy="179679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Up Arrow 35"/>
          <p:cNvSpPr/>
          <p:nvPr/>
        </p:nvSpPr>
        <p:spPr>
          <a:xfrm rot="3057498">
            <a:off x="7559220" y="3695219"/>
            <a:ext cx="484632" cy="179679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125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                   B</a:t>
            </a:r>
            <a:r>
              <a:rPr lang="en-US" dirty="0" smtClean="0"/>
              <a:t>                   C                  D                E                  F                 G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60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125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                    A                   C                  D                E                  F                 G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56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1998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                    </a:t>
            </a:r>
            <a:r>
              <a:rPr lang="en-US" dirty="0" smtClean="0">
                <a:solidFill>
                  <a:srgbClr val="FF0000"/>
                </a:solidFill>
              </a:rPr>
              <a:t>A                   C</a:t>
            </a:r>
            <a:r>
              <a:rPr lang="en-US" dirty="0" smtClean="0"/>
              <a:t>                  D                E                  F                 G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56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253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                    C                   </a:t>
            </a:r>
            <a:r>
              <a:rPr lang="en-US" dirty="0" smtClean="0">
                <a:solidFill>
                  <a:srgbClr val="FF0000"/>
                </a:solidFill>
              </a:rPr>
              <a:t>A                  D</a:t>
            </a:r>
            <a:r>
              <a:rPr lang="en-US" dirty="0" smtClean="0"/>
              <a:t>                E                  F                 G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56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125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                    C                   D                  </a:t>
            </a:r>
            <a:r>
              <a:rPr lang="en-US" dirty="0" smtClean="0">
                <a:solidFill>
                  <a:srgbClr val="FF0000"/>
                </a:solidFill>
              </a:rPr>
              <a:t>A                E</a:t>
            </a:r>
            <a:r>
              <a:rPr lang="en-US" dirty="0" smtClean="0"/>
              <a:t>                  F                 G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56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125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                    C                   D                  E                </a:t>
            </a:r>
            <a:r>
              <a:rPr lang="en-US" dirty="0" smtClean="0">
                <a:solidFill>
                  <a:srgbClr val="FF0000"/>
                </a:solidFill>
              </a:rPr>
              <a:t>A                  F</a:t>
            </a:r>
            <a:r>
              <a:rPr lang="en-US" dirty="0" smtClean="0"/>
              <a:t>                 G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56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125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                    C                   D                  E                F                  </a:t>
            </a:r>
            <a:r>
              <a:rPr lang="en-US" dirty="0" smtClean="0">
                <a:solidFill>
                  <a:srgbClr val="FF0000"/>
                </a:solidFill>
              </a:rPr>
              <a:t>A                 G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125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                    C                   D                  E                </a:t>
            </a:r>
            <a:r>
              <a:rPr lang="en-US" dirty="0" smtClean="0">
                <a:solidFill>
                  <a:srgbClr val="FF0000"/>
                </a:solidFill>
              </a:rPr>
              <a:t>F                  G</a:t>
            </a:r>
            <a:r>
              <a:rPr lang="en-US" dirty="0" smtClean="0"/>
              <a:t>                 A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56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>
                <a:solidFill>
                  <a:srgbClr val="FF00FF"/>
                </a:solidFill>
                <a:latin typeface="Comic Sans MS" pitchFamily="66" charset="0"/>
              </a:rPr>
              <a:t>Motivation</a:t>
            </a:r>
          </a:p>
        </p:txBody>
      </p:sp>
      <p:graphicFrame>
        <p:nvGraphicFramePr>
          <p:cNvPr id="29712" name="Object 1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174207"/>
              </p:ext>
            </p:extLst>
          </p:nvPr>
        </p:nvGraphicFramePr>
        <p:xfrm>
          <a:off x="1043608" y="1588667"/>
          <a:ext cx="7344815" cy="5117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" name="Bitmap Image" r:id="rId3" imgW="16590476" imgH="14076190" progId="Paint.Picture">
                  <p:embed/>
                </p:oleObj>
              </mc:Choice>
              <mc:Fallback>
                <p:oleObj name="Bitmap Image" r:id="rId3" imgW="16590476" imgH="140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588667"/>
                        <a:ext cx="7344815" cy="5117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9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125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                    C                   D                  </a:t>
            </a:r>
            <a:r>
              <a:rPr lang="en-US" dirty="0" smtClean="0">
                <a:solidFill>
                  <a:srgbClr val="FF0000"/>
                </a:solidFill>
              </a:rPr>
              <a:t>E                G</a:t>
            </a:r>
            <a:r>
              <a:rPr lang="en-US" dirty="0" smtClean="0"/>
              <a:t>                  F                 A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56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125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                    C                   </a:t>
            </a:r>
            <a:r>
              <a:rPr lang="en-US" dirty="0" smtClean="0">
                <a:solidFill>
                  <a:srgbClr val="FF0000"/>
                </a:solidFill>
              </a:rPr>
              <a:t>D                  G</a:t>
            </a:r>
            <a:r>
              <a:rPr lang="en-US" dirty="0" smtClean="0"/>
              <a:t>                E                  F                 A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56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125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                    </a:t>
            </a:r>
            <a:r>
              <a:rPr lang="en-US" dirty="0" smtClean="0">
                <a:solidFill>
                  <a:srgbClr val="FF0000"/>
                </a:solidFill>
              </a:rPr>
              <a:t>C                   G</a:t>
            </a:r>
            <a:r>
              <a:rPr lang="en-US" dirty="0" smtClean="0"/>
              <a:t>                  D                E                  F                 A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56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125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                    G</a:t>
            </a:r>
            <a:r>
              <a:rPr lang="en-US" dirty="0" smtClean="0"/>
              <a:t>                   C                  D                E                  F                 A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21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125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G                    B </a:t>
            </a:r>
            <a:r>
              <a:rPr lang="en-US" dirty="0" smtClean="0">
                <a:solidFill>
                  <a:prstClr val="black"/>
                </a:solidFill>
              </a:rPr>
              <a:t>                  C                  D                E                  F                 A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439738" y="1556793"/>
            <a:ext cx="8229600" cy="792088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Example</a:t>
            </a:r>
            <a:r>
              <a:rPr lang="en-US" dirty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:</a:t>
            </a:r>
            <a:endParaRPr lang="en-US" dirty="0" smtClean="0">
              <a:solidFill>
                <a:srgbClr val="3105ED"/>
              </a:solidFill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564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Decision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9552" y="328498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77" y="328039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8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148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6"/>
            <a:endCxn id="89095" idx="1"/>
          </p:cNvCxnSpPr>
          <p:nvPr/>
        </p:nvCxnSpPr>
        <p:spPr>
          <a:xfrm flipV="1">
            <a:off x="1115616" y="3562598"/>
            <a:ext cx="792088" cy="10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04" y="3545687"/>
            <a:ext cx="7985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89094" idx="3"/>
            <a:endCxn id="89090" idx="1"/>
          </p:cNvCxnSpPr>
          <p:nvPr/>
        </p:nvCxnSpPr>
        <p:spPr>
          <a:xfrm flipV="1">
            <a:off x="3872756" y="3578848"/>
            <a:ext cx="724021" cy="45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9090" idx="3"/>
            <a:endCxn id="89091" idx="1"/>
          </p:cNvCxnSpPr>
          <p:nvPr/>
        </p:nvCxnSpPr>
        <p:spPr>
          <a:xfrm flipV="1">
            <a:off x="5193677" y="3562598"/>
            <a:ext cx="602459" cy="16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9091" idx="3"/>
            <a:endCxn id="89092" idx="1"/>
          </p:cNvCxnSpPr>
          <p:nvPr/>
        </p:nvCxnSpPr>
        <p:spPr>
          <a:xfrm>
            <a:off x="6393036" y="3562598"/>
            <a:ext cx="662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9092" idx="3"/>
            <a:endCxn id="89093" idx="1"/>
          </p:cNvCxnSpPr>
          <p:nvPr/>
        </p:nvCxnSpPr>
        <p:spPr>
          <a:xfrm>
            <a:off x="7652488" y="3562598"/>
            <a:ext cx="663928" cy="20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307" y="3386057"/>
            <a:ext cx="82125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G                    B                   C                  D                E                  F                 A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3344122" y="4622531"/>
            <a:ext cx="319072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These two were exchanged. All others back in place. </a:t>
            </a:r>
            <a:endParaRPr lang="he-IL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Up Arrow 19"/>
          <p:cNvSpPr/>
          <p:nvPr/>
        </p:nvSpPr>
        <p:spPr>
          <a:xfrm rot="18495376">
            <a:off x="1728803" y="3709198"/>
            <a:ext cx="484632" cy="179679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Up Arrow 35"/>
          <p:cNvSpPr/>
          <p:nvPr/>
        </p:nvSpPr>
        <p:spPr>
          <a:xfrm rot="3057498">
            <a:off x="7559220" y="3695219"/>
            <a:ext cx="484632" cy="179679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31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2"/>
          <p:cNvSpPr>
            <a:spLocks noGrp="1"/>
          </p:cNvSpPr>
          <p:nvPr>
            <p:ph idx="4294967295"/>
          </p:nvPr>
        </p:nvSpPr>
        <p:spPr>
          <a:xfrm>
            <a:off x="396875" y="1772816"/>
            <a:ext cx="8301038" cy="468052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Input: </a:t>
            </a:r>
            <a:r>
              <a:rPr lang="en-US" dirty="0" smtClean="0">
                <a:latin typeface="Comic Sans MS" pitchFamily="66" charset="0"/>
                <a:cs typeface="Arial" charset="0"/>
              </a:rPr>
              <a:t>Graph G with labels L and L’.</a:t>
            </a:r>
          </a:p>
          <a:p>
            <a:pPr algn="l" rtl="0" eaLnBrk="1" hangingPunct="1">
              <a:buFont typeface="Arial" charset="0"/>
              <a:buNone/>
            </a:pPr>
            <a:r>
              <a:rPr lang="en-US" dirty="0" smtClean="0">
                <a:solidFill>
                  <a:srgbClr val="3105ED"/>
                </a:solidFill>
                <a:latin typeface="Comic Sans MS" pitchFamily="66" charset="0"/>
                <a:cs typeface="Arial" charset="0"/>
              </a:rPr>
              <a:t>Output: </a:t>
            </a:r>
            <a:r>
              <a:rPr lang="en-US" dirty="0" smtClean="0">
                <a:latin typeface="Comic Sans MS" pitchFamily="66" charset="0"/>
                <a:cs typeface="Arial" charset="0"/>
              </a:rPr>
              <a:t>The minimum number of swaps </a:t>
            </a:r>
            <a:r>
              <a:rPr lang="en-US" sz="4000" i="1" dirty="0" smtClean="0">
                <a:solidFill>
                  <a:srgbClr val="92D050"/>
                </a:solidFill>
                <a:latin typeface="+mj-lt"/>
                <a:cs typeface="+mj-cs"/>
              </a:rPr>
              <a:t>t</a:t>
            </a:r>
            <a:r>
              <a:rPr lang="en-US" dirty="0" smtClean="0">
                <a:latin typeface="+mj-lt"/>
                <a:cs typeface="+mj-cs"/>
              </a:rPr>
              <a:t>,</a:t>
            </a:r>
            <a:r>
              <a:rPr lang="en-US" dirty="0" smtClean="0">
                <a:latin typeface="+mj-lt"/>
                <a:cs typeface="Arial" charset="0"/>
              </a:rPr>
              <a:t> </a:t>
            </a:r>
            <a:r>
              <a:rPr lang="en-US" dirty="0" smtClean="0">
                <a:latin typeface="Comic Sans MS" pitchFamily="66" charset="0"/>
                <a:cs typeface="Arial" charset="0"/>
              </a:rPr>
              <a:t>necessary for relabeling G from L to L’.</a:t>
            </a:r>
          </a:p>
          <a:p>
            <a:pPr algn="l" rtl="0" eaLnBrk="1" hangingPunct="1">
              <a:buFont typeface="Arial" charset="0"/>
              <a:buNone/>
            </a:pPr>
            <a:endParaRPr lang="en-US" dirty="0" smtClean="0">
              <a:latin typeface="Comic Sans MS" pitchFamily="66" charset="0"/>
              <a:cs typeface="Arial" charset="0"/>
            </a:endParaRPr>
          </a:p>
          <a:p>
            <a:pPr algn="l" rtl="0" eaLnBrk="1" hangingPunct="1">
              <a:buFont typeface="Arial" charset="0"/>
              <a:buNone/>
            </a:pPr>
            <a:endParaRPr lang="en-US" dirty="0">
              <a:latin typeface="Comic Sans MS" pitchFamily="66" charset="0"/>
              <a:cs typeface="Arial" charset="0"/>
            </a:endParaRPr>
          </a:p>
          <a:p>
            <a:pPr algn="l" rtl="0" eaLnBrk="1" hangingPunct="1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Claim: </a:t>
            </a:r>
            <a:r>
              <a:rPr lang="en-US" dirty="0" smtClean="0">
                <a:latin typeface="Comic Sans MS" pitchFamily="66" charset="0"/>
                <a:cs typeface="Arial" charset="0"/>
              </a:rPr>
              <a:t>The Relabeling Optimization problem is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NP-hard</a:t>
            </a:r>
            <a:r>
              <a:rPr lang="en-US" dirty="0" smtClean="0">
                <a:latin typeface="Comic Sans MS" pitchFamily="66" charset="0"/>
                <a:cs typeface="Arial" charset="0"/>
              </a:rPr>
              <a:t>.</a:t>
            </a:r>
          </a:p>
          <a:p>
            <a:pPr eaLnBrk="1" hangingPunct="1"/>
            <a:endParaRPr lang="en-US" dirty="0" smtClean="0">
              <a:latin typeface="Comic Sans MS" pitchFamily="66" charset="0"/>
              <a:cs typeface="Arial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  <a:cs typeface="Arial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  <a:cs typeface="Arial" charset="0"/>
            </a:endParaRPr>
          </a:p>
          <a:p>
            <a:pPr algn="l" rtl="0" eaLnBrk="1" hangingPunct="1">
              <a:buFont typeface="Arial" charset="0"/>
              <a:buNone/>
            </a:pPr>
            <a:endParaRPr lang="he-IL" dirty="0" smtClean="0">
              <a:latin typeface="Comic Sans MS" pitchFamily="66" charset="0"/>
            </a:endParaRPr>
          </a:p>
        </p:txBody>
      </p:sp>
      <p:sp>
        <p:nvSpPr>
          <p:cNvPr id="26665" name="Rectangle 2"/>
          <p:cNvSpPr>
            <a:spLocks/>
          </p:cNvSpPr>
          <p:nvPr/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Relabeling Optimization Problem</a:t>
            </a:r>
            <a:endParaRPr lang="en-US" sz="4000" dirty="0">
              <a:solidFill>
                <a:srgbClr val="FF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Reduction</a:t>
            </a:r>
          </a:p>
        </p:txBody>
      </p:sp>
      <p:sp>
        <p:nvSpPr>
          <p:cNvPr id="27653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376238" y="1576388"/>
            <a:ext cx="8516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dirty="0" smtClean="0">
                <a:latin typeface="Comic Sans MS" pitchFamily="66" charset="0"/>
              </a:rPr>
              <a:t>From the 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Interchange Distance Problem</a:t>
            </a:r>
            <a:r>
              <a:rPr lang="en-US" sz="3200" dirty="0" smtClean="0">
                <a:latin typeface="Comic Sans MS" pitchFamily="66" charset="0"/>
              </a:rPr>
              <a:t>:</a:t>
            </a:r>
            <a:endParaRPr lang="en-US" sz="3200" dirty="0">
              <a:latin typeface="Comic Sans MS" pitchFamily="66" charset="0"/>
            </a:endParaRPr>
          </a:p>
          <a:p>
            <a:pPr marL="342900" indent="-342900"/>
            <a:endParaRPr lang="en-US" sz="3200" dirty="0">
              <a:latin typeface="Comic Sans MS" pitchFamily="66" charset="0"/>
            </a:endParaRPr>
          </a:p>
        </p:txBody>
      </p:sp>
      <p:sp>
        <p:nvSpPr>
          <p:cNvPr id="27670" name="Text Box 23"/>
          <p:cNvSpPr txBox="1">
            <a:spLocks noChangeArrowheads="1"/>
          </p:cNvSpPr>
          <p:nvPr/>
        </p:nvSpPr>
        <p:spPr bwMode="auto">
          <a:xfrm>
            <a:off x="4065588" y="7027863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27671" name="Text Box 24"/>
          <p:cNvSpPr txBox="1">
            <a:spLocks noChangeArrowheads="1"/>
          </p:cNvSpPr>
          <p:nvPr/>
        </p:nvSpPr>
        <p:spPr bwMode="auto">
          <a:xfrm>
            <a:off x="4281488" y="7243763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27672" name="Text Box 25"/>
          <p:cNvSpPr txBox="1">
            <a:spLocks noChangeArrowheads="1"/>
          </p:cNvSpPr>
          <p:nvPr/>
        </p:nvSpPr>
        <p:spPr bwMode="auto">
          <a:xfrm>
            <a:off x="4497388" y="7459663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92906" y="2348704"/>
            <a:ext cx="7777163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1pPr>
            <a:lvl2pPr marL="666750"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charset="0"/>
                <a:cs typeface="Times New Roman (Hebrew)" charset="0"/>
              </a:defRPr>
            </a:lvl9pPr>
          </a:lstStyle>
          <a:p>
            <a:pPr marL="0" indent="0" algn="l" rtl="0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kumimoji="0" lang="en-US" altLang="he-IL" sz="3200" dirty="0">
                <a:solidFill>
                  <a:srgbClr val="FF9900"/>
                </a:solidFill>
                <a:latin typeface="Comic Sans MS" pitchFamily="66" charset="0"/>
              </a:rPr>
              <a:t>Interchange Rearrangement Problem:</a:t>
            </a:r>
          </a:p>
          <a:p>
            <a:pPr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kumimoji="0" lang="en-US" altLang="he-IL" sz="3200" dirty="0">
                <a:latin typeface="Comic Sans MS" pitchFamily="66" charset="0"/>
              </a:rPr>
              <a:t>Use interchanges to rearrange </a:t>
            </a:r>
            <a:r>
              <a:rPr kumimoji="0" lang="en-US" altLang="he-IL" sz="3200" dirty="0" smtClean="0">
                <a:latin typeface="Comic Sans MS" pitchFamily="66" charset="0"/>
              </a:rPr>
              <a:t>elements, from input to output string.</a:t>
            </a:r>
            <a:endParaRPr kumimoji="0" lang="en-US" altLang="he-IL" sz="3200" dirty="0">
              <a:latin typeface="Comic Sans MS" pitchFamily="66" charset="0"/>
            </a:endParaRPr>
          </a:p>
        </p:txBody>
      </p:sp>
      <p:pic>
        <p:nvPicPr>
          <p:cNvPr id="33" name="Picture 11" descr="MCj031089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7" y="3737450"/>
            <a:ext cx="1008063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MCj031089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28" y="4076700"/>
            <a:ext cx="1008063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MCj031089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14687"/>
            <a:ext cx="1008063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459580" y="4564599"/>
            <a:ext cx="53365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he-IL" sz="3200" dirty="0">
                <a:solidFill>
                  <a:srgbClr val="FF0000"/>
                </a:solidFill>
                <a:latin typeface="Comic Sans MS" pitchFamily="66" charset="0"/>
              </a:rPr>
              <a:t>The problem: </a:t>
            </a:r>
            <a:r>
              <a:rPr lang="en-US" altLang="he-IL" sz="3200" dirty="0">
                <a:latin typeface="Comic Sans MS" pitchFamily="66" charset="0"/>
              </a:rPr>
              <a:t>find </a:t>
            </a:r>
            <a:r>
              <a:rPr kumimoji="0" lang="en-US" altLang="he-IL" sz="3200" dirty="0">
                <a:solidFill>
                  <a:srgbClr val="0070C0"/>
                </a:solidFill>
                <a:latin typeface="Comic Sans MS" pitchFamily="66" charset="0"/>
              </a:rPr>
              <a:t>distance</a:t>
            </a:r>
            <a:r>
              <a:rPr kumimoji="0" lang="en-US" altLang="he-IL" sz="3200" dirty="0">
                <a:latin typeface="Comic Sans MS" pitchFamily="66" charset="0"/>
              </a:rPr>
              <a:t> </a:t>
            </a:r>
            <a:endParaRPr kumimoji="0" lang="en-US" altLang="he-IL" sz="3200" dirty="0" smtClean="0">
              <a:latin typeface="Comic Sans MS" pitchFamily="66" charset="0"/>
            </a:endParaRPr>
          </a:p>
          <a:p>
            <a:pPr algn="l" rtl="0">
              <a:spcBef>
                <a:spcPct val="50000"/>
              </a:spcBef>
            </a:pPr>
            <a:r>
              <a:rPr lang="en-US" altLang="he-IL" sz="3200" dirty="0">
                <a:latin typeface="Comic Sans MS" pitchFamily="66" charset="0"/>
              </a:rPr>
              <a:t> </a:t>
            </a:r>
            <a:r>
              <a:rPr lang="en-US" altLang="he-IL" sz="3200" dirty="0" smtClean="0">
                <a:latin typeface="Comic Sans MS" pitchFamily="66" charset="0"/>
              </a:rPr>
              <a:t>               </a:t>
            </a:r>
            <a:r>
              <a:rPr kumimoji="0" lang="en-US" altLang="he-IL" sz="3200" dirty="0" smtClean="0">
                <a:latin typeface="Comic Sans MS" pitchFamily="66" charset="0"/>
              </a:rPr>
              <a:t>(=</a:t>
            </a:r>
            <a:r>
              <a:rPr kumimoji="0" lang="en-US" altLang="he-IL" sz="3200" dirty="0">
                <a:latin typeface="Comic Sans MS" pitchFamily="66" charset="0"/>
              </a:rPr>
              <a:t>minimum cost).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69" y="260648"/>
            <a:ext cx="8640762" cy="1216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Example:</a:t>
            </a:r>
            <a:endParaRPr lang="en-US" altLang="he-IL" sz="4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2536" name="TextBox 4"/>
          <p:cNvSpPr txBox="1">
            <a:spLocks noChangeArrowheads="1"/>
          </p:cNvSpPr>
          <p:nvPr/>
        </p:nvSpPr>
        <p:spPr bwMode="auto">
          <a:xfrm>
            <a:off x="32332" y="1484784"/>
            <a:ext cx="89646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             A B </a:t>
            </a:r>
            <a:r>
              <a:rPr lang="en-US" sz="3200" dirty="0" err="1" smtClean="0">
                <a:latin typeface="Comic Sans MS" pitchFamily="66" charset="0"/>
              </a:rPr>
              <a:t>B</a:t>
            </a:r>
            <a:r>
              <a:rPr lang="en-US" sz="3200" dirty="0" smtClean="0">
                <a:latin typeface="Comic Sans MS" pitchFamily="66" charset="0"/>
              </a:rPr>
              <a:t> A C D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Input: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              A C B D A B</a:t>
            </a:r>
          </a:p>
          <a:p>
            <a:endParaRPr lang="en-US" sz="3200" dirty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A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B</a:t>
            </a:r>
            <a:r>
              <a:rPr lang="en-US" sz="3200" dirty="0" smtClean="0">
                <a:latin typeface="Comic Sans MS" pitchFamily="66" charset="0"/>
              </a:rPr>
              <a:t> A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latin typeface="Comic Sans MS" pitchFamily="66" charset="0"/>
              </a:rPr>
              <a:t> D</a:t>
            </a:r>
            <a:endParaRPr lang="he-IL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8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69" y="260648"/>
            <a:ext cx="8640762" cy="1216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Example:</a:t>
            </a:r>
            <a:endParaRPr lang="en-US" altLang="he-IL" sz="4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2536" name="TextBox 4"/>
          <p:cNvSpPr txBox="1">
            <a:spLocks noChangeArrowheads="1"/>
          </p:cNvSpPr>
          <p:nvPr/>
        </p:nvSpPr>
        <p:spPr bwMode="auto">
          <a:xfrm>
            <a:off x="32332" y="1484784"/>
            <a:ext cx="89646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             A B </a:t>
            </a:r>
            <a:r>
              <a:rPr lang="en-US" sz="3200" dirty="0" err="1" smtClean="0">
                <a:latin typeface="Comic Sans MS" pitchFamily="66" charset="0"/>
              </a:rPr>
              <a:t>B</a:t>
            </a:r>
            <a:r>
              <a:rPr lang="en-US" sz="3200" dirty="0" smtClean="0">
                <a:latin typeface="Comic Sans MS" pitchFamily="66" charset="0"/>
              </a:rPr>
              <a:t> A C D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Input: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              A C B D A B</a:t>
            </a:r>
          </a:p>
          <a:p>
            <a:endParaRPr lang="en-US" sz="3200" dirty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A B </a:t>
            </a:r>
            <a:r>
              <a:rPr lang="en-US" sz="3200" dirty="0" err="1" smtClean="0">
                <a:latin typeface="Comic Sans MS" pitchFamily="66" charset="0"/>
              </a:rPr>
              <a:t>B</a:t>
            </a:r>
            <a:r>
              <a:rPr lang="en-US" sz="3200" dirty="0" smtClean="0">
                <a:latin typeface="Comic Sans MS" pitchFamily="66" charset="0"/>
              </a:rPr>
              <a:t> A C D        A C B A B D</a:t>
            </a:r>
            <a:endParaRPr lang="he-IL" sz="3200" dirty="0">
              <a:latin typeface="Comic Sans MS" pitchFamily="66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699792" y="3573016"/>
            <a:ext cx="432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66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No Wonder…</a:t>
            </a:r>
            <a:endParaRPr lang="he-IL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64491"/>
            <a:ext cx="1562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2592795" cy="278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128"/>
            <a:ext cx="1656184" cy="209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2627784" y="2564904"/>
            <a:ext cx="4032448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0" y="3287098"/>
            <a:ext cx="2141215" cy="34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1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69" y="260648"/>
            <a:ext cx="8640762" cy="1216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Example:</a:t>
            </a:r>
            <a:endParaRPr lang="en-US" altLang="he-IL" sz="4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2536" name="TextBox 4"/>
          <p:cNvSpPr txBox="1">
            <a:spLocks noChangeArrowheads="1"/>
          </p:cNvSpPr>
          <p:nvPr/>
        </p:nvSpPr>
        <p:spPr bwMode="auto">
          <a:xfrm>
            <a:off x="32332" y="1484784"/>
            <a:ext cx="89646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             A B </a:t>
            </a:r>
            <a:r>
              <a:rPr lang="en-US" sz="3200" dirty="0" err="1" smtClean="0">
                <a:latin typeface="Comic Sans MS" pitchFamily="66" charset="0"/>
              </a:rPr>
              <a:t>B</a:t>
            </a:r>
            <a:r>
              <a:rPr lang="en-US" sz="3200" dirty="0" smtClean="0">
                <a:latin typeface="Comic Sans MS" pitchFamily="66" charset="0"/>
              </a:rPr>
              <a:t> A C D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Input: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              A C B D A B</a:t>
            </a:r>
          </a:p>
          <a:p>
            <a:endParaRPr lang="en-US" sz="3200" dirty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A B </a:t>
            </a:r>
            <a:r>
              <a:rPr lang="en-US" sz="3200" dirty="0" err="1" smtClean="0">
                <a:latin typeface="Comic Sans MS" pitchFamily="66" charset="0"/>
              </a:rPr>
              <a:t>B</a:t>
            </a:r>
            <a:r>
              <a:rPr lang="en-US" sz="3200" dirty="0" smtClean="0">
                <a:latin typeface="Comic Sans MS" pitchFamily="66" charset="0"/>
              </a:rPr>
              <a:t> A C D        A C B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3200" dirty="0" smtClean="0">
                <a:latin typeface="Comic Sans MS" pitchFamily="66" charset="0"/>
              </a:rPr>
              <a:t> B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D        </a:t>
            </a:r>
            <a:r>
              <a:rPr lang="en-US" sz="3200" dirty="0" smtClean="0">
                <a:latin typeface="Comic Sans MS" pitchFamily="66" charset="0"/>
              </a:rPr>
              <a:t>A C B D B A</a:t>
            </a:r>
            <a:endParaRPr lang="he-IL" sz="3200" dirty="0">
              <a:latin typeface="Comic Sans MS" pitchFamily="66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699792" y="3573016"/>
            <a:ext cx="432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ight Arrow 4"/>
          <p:cNvSpPr/>
          <p:nvPr/>
        </p:nvSpPr>
        <p:spPr>
          <a:xfrm>
            <a:off x="5868144" y="3604258"/>
            <a:ext cx="432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69" y="260648"/>
            <a:ext cx="8640762" cy="1216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Example:</a:t>
            </a:r>
            <a:endParaRPr lang="en-US" altLang="he-IL" sz="4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2536" name="TextBox 4"/>
          <p:cNvSpPr txBox="1">
            <a:spLocks noChangeArrowheads="1"/>
          </p:cNvSpPr>
          <p:nvPr/>
        </p:nvSpPr>
        <p:spPr bwMode="auto">
          <a:xfrm>
            <a:off x="32332" y="1484784"/>
            <a:ext cx="89646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             A B </a:t>
            </a:r>
            <a:r>
              <a:rPr lang="en-US" sz="3200" dirty="0" err="1" smtClean="0">
                <a:latin typeface="Comic Sans MS" pitchFamily="66" charset="0"/>
              </a:rPr>
              <a:t>B</a:t>
            </a:r>
            <a:r>
              <a:rPr lang="en-US" sz="3200" dirty="0" smtClean="0">
                <a:latin typeface="Comic Sans MS" pitchFamily="66" charset="0"/>
              </a:rPr>
              <a:t> A C D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Input: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              A C B D A B</a:t>
            </a:r>
          </a:p>
          <a:p>
            <a:endParaRPr lang="en-US" sz="3200" dirty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A B </a:t>
            </a:r>
            <a:r>
              <a:rPr lang="en-US" sz="3200" dirty="0" err="1" smtClean="0">
                <a:latin typeface="Comic Sans MS" pitchFamily="66" charset="0"/>
              </a:rPr>
              <a:t>B</a:t>
            </a:r>
            <a:r>
              <a:rPr lang="en-US" sz="3200" dirty="0" smtClean="0">
                <a:latin typeface="Comic Sans MS" pitchFamily="66" charset="0"/>
              </a:rPr>
              <a:t> A C D        A C B A B D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en-US" sz="3200" dirty="0" smtClean="0">
                <a:latin typeface="Comic Sans MS" pitchFamily="66" charset="0"/>
              </a:rPr>
              <a:t>A C B D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B A</a:t>
            </a:r>
          </a:p>
          <a:p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</a:t>
            </a:r>
            <a:r>
              <a:rPr lang="en-US" sz="3200" dirty="0" smtClean="0">
                <a:latin typeface="Comic Sans MS" pitchFamily="66" charset="0"/>
              </a:rPr>
              <a:t>A C B D A B</a:t>
            </a:r>
            <a:endParaRPr lang="he-IL" sz="3200" dirty="0">
              <a:latin typeface="Comic Sans MS" pitchFamily="66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699792" y="3573016"/>
            <a:ext cx="432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ight Arrow 4"/>
          <p:cNvSpPr/>
          <p:nvPr/>
        </p:nvSpPr>
        <p:spPr>
          <a:xfrm>
            <a:off x="5868144" y="3604258"/>
            <a:ext cx="432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ight Arrow 5"/>
          <p:cNvSpPr/>
          <p:nvPr/>
        </p:nvSpPr>
        <p:spPr>
          <a:xfrm>
            <a:off x="2699792" y="4547560"/>
            <a:ext cx="432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Interchange Distance</a:t>
            </a:r>
          </a:p>
        </p:txBody>
      </p:sp>
      <p:sp>
        <p:nvSpPr>
          <p:cNvPr id="28677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376238" y="1576388"/>
            <a:ext cx="851693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dirty="0" smtClean="0">
                <a:latin typeface="Comic Sans MS" pitchFamily="66" charset="0"/>
              </a:rPr>
              <a:t>Finding the interchange distance was an open problem of Cayley in 1849.</a:t>
            </a:r>
          </a:p>
          <a:p>
            <a:pPr marL="342900" indent="-342900"/>
            <a:endParaRPr lang="en-US" sz="3200" dirty="0">
              <a:latin typeface="Comic Sans MS" pitchFamily="66" charset="0"/>
            </a:endParaRPr>
          </a:p>
          <a:p>
            <a:pPr marL="342900" indent="-342900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Theorem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[A., Hartman,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Kapah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, Levy, </a:t>
            </a:r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Porat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 (2009)] </a:t>
            </a:r>
            <a:r>
              <a:rPr lang="en-US" sz="3200" dirty="0" smtClean="0">
                <a:latin typeface="Comic Sans MS" pitchFamily="66" charset="0"/>
              </a:rPr>
              <a:t>:</a:t>
            </a:r>
          </a:p>
          <a:p>
            <a:pPr marL="342900" indent="-342900"/>
            <a:endParaRPr lang="en-US" sz="3200" dirty="0">
              <a:latin typeface="Comic Sans MS" pitchFamily="66" charset="0"/>
            </a:endParaRPr>
          </a:p>
          <a:p>
            <a:pPr marL="342900" indent="-342900"/>
            <a:r>
              <a:rPr lang="en-US" altLang="he-IL" sz="3200" dirty="0">
                <a:latin typeface="Comic Sans MS" pitchFamily="66" charset="0"/>
              </a:rPr>
              <a:t>Computing </a:t>
            </a:r>
            <a:r>
              <a:rPr lang="en-US" altLang="he-IL" sz="3200" dirty="0" smtClean="0">
                <a:latin typeface="Comic Sans MS" pitchFamily="66" charset="0"/>
              </a:rPr>
              <a:t>the </a:t>
            </a:r>
            <a:r>
              <a:rPr lang="en-US" altLang="he-IL" sz="3200" dirty="0" smtClean="0">
                <a:solidFill>
                  <a:srgbClr val="FF9900"/>
                </a:solidFill>
                <a:latin typeface="Comic Sans MS" pitchFamily="66" charset="0"/>
              </a:rPr>
              <a:t>interchange </a:t>
            </a:r>
            <a:r>
              <a:rPr lang="en-US" altLang="he-IL" sz="3200" dirty="0">
                <a:solidFill>
                  <a:srgbClr val="FF9900"/>
                </a:solidFill>
                <a:latin typeface="Comic Sans MS" pitchFamily="66" charset="0"/>
              </a:rPr>
              <a:t>distance</a:t>
            </a:r>
            <a:r>
              <a:rPr lang="en-US" altLang="he-IL" sz="3200" dirty="0">
                <a:latin typeface="Comic Sans MS" pitchFamily="66" charset="0"/>
              </a:rPr>
              <a:t> of two general strings is </a:t>
            </a:r>
            <a:r>
              <a:rPr lang="en-US" altLang="he-IL" sz="3200" dirty="0">
                <a:solidFill>
                  <a:srgbClr val="0000FF"/>
                </a:solidFill>
                <a:latin typeface="Comic Sans MS" pitchFamily="66" charset="0"/>
              </a:rPr>
              <a:t>NP-hard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28687" name="Text Box 23"/>
          <p:cNvSpPr txBox="1">
            <a:spLocks noChangeArrowheads="1"/>
          </p:cNvSpPr>
          <p:nvPr/>
        </p:nvSpPr>
        <p:spPr bwMode="auto">
          <a:xfrm>
            <a:off x="4065588" y="7027863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28688" name="Text Box 24"/>
          <p:cNvSpPr txBox="1">
            <a:spLocks noChangeArrowheads="1"/>
          </p:cNvSpPr>
          <p:nvPr/>
        </p:nvSpPr>
        <p:spPr bwMode="auto">
          <a:xfrm>
            <a:off x="4281488" y="7243763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28689" name="Text Box 25"/>
          <p:cNvSpPr txBox="1">
            <a:spLocks noChangeArrowheads="1"/>
          </p:cNvSpPr>
          <p:nvPr/>
        </p:nvSpPr>
        <p:spPr bwMode="auto">
          <a:xfrm>
            <a:off x="4497388" y="7459663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913390" cy="15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69" y="260648"/>
            <a:ext cx="8640762" cy="1216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The Reduction (Proof by Example)</a:t>
            </a:r>
            <a:endParaRPr lang="en-US" altLang="he-IL" sz="4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2536" name="TextBox 4"/>
          <p:cNvSpPr txBox="1">
            <a:spLocks noChangeArrowheads="1"/>
          </p:cNvSpPr>
          <p:nvPr/>
        </p:nvSpPr>
        <p:spPr bwMode="auto">
          <a:xfrm>
            <a:off x="42086" y="1485331"/>
            <a:ext cx="8964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           A B </a:t>
            </a:r>
            <a:r>
              <a:rPr lang="en-US" sz="3200" dirty="0" err="1" smtClean="0">
                <a:latin typeface="Comic Sans MS" pitchFamily="66" charset="0"/>
              </a:rPr>
              <a:t>B</a:t>
            </a:r>
            <a:r>
              <a:rPr lang="en-US" sz="3200" dirty="0" smtClean="0">
                <a:latin typeface="Comic Sans MS" pitchFamily="66" charset="0"/>
              </a:rPr>
              <a:t> A C D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Input: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            A C B D A B</a:t>
            </a:r>
            <a:endParaRPr lang="he-IL" sz="3200" dirty="0">
              <a:latin typeface="Comic Sans MS" pitchFamily="66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451236" y="24208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Oval 2"/>
          <p:cNvSpPr/>
          <p:nvPr/>
        </p:nvSpPr>
        <p:spPr>
          <a:xfrm>
            <a:off x="1152389" y="4701443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1833136" y="3909355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Oval 14"/>
          <p:cNvSpPr/>
          <p:nvPr/>
        </p:nvSpPr>
        <p:spPr>
          <a:xfrm>
            <a:off x="2812401" y="3909355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/>
          <p:nvPr/>
        </p:nvSpPr>
        <p:spPr>
          <a:xfrm>
            <a:off x="1811597" y="5709555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/>
          <p:nvPr/>
        </p:nvSpPr>
        <p:spPr>
          <a:xfrm>
            <a:off x="2812401" y="5709555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/>
          <p:cNvSpPr/>
          <p:nvPr/>
        </p:nvSpPr>
        <p:spPr>
          <a:xfrm>
            <a:off x="3569723" y="4637819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Connector 4"/>
          <p:cNvCxnSpPr>
            <a:stCxn id="14" idx="6"/>
            <a:endCxn id="15" idx="2"/>
          </p:cNvCxnSpPr>
          <p:nvPr/>
        </p:nvCxnSpPr>
        <p:spPr>
          <a:xfrm>
            <a:off x="2265184" y="4125379"/>
            <a:ext cx="547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65183" y="5925579"/>
            <a:ext cx="547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" idx="0"/>
          </p:cNvCxnSpPr>
          <p:nvPr/>
        </p:nvCxnSpPr>
        <p:spPr>
          <a:xfrm flipV="1">
            <a:off x="1368413" y="4125792"/>
            <a:ext cx="464723" cy="5756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6" idx="2"/>
          </p:cNvCxnSpPr>
          <p:nvPr/>
        </p:nvCxnSpPr>
        <p:spPr>
          <a:xfrm>
            <a:off x="1368413" y="5133491"/>
            <a:ext cx="443184" cy="7920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8" idx="0"/>
          </p:cNvCxnSpPr>
          <p:nvPr/>
        </p:nvCxnSpPr>
        <p:spPr>
          <a:xfrm>
            <a:off x="3244449" y="4125379"/>
            <a:ext cx="541298" cy="51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8" idx="4"/>
          </p:cNvCxnSpPr>
          <p:nvPr/>
        </p:nvCxnSpPr>
        <p:spPr>
          <a:xfrm flipV="1">
            <a:off x="3244449" y="5069867"/>
            <a:ext cx="541298" cy="855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5"/>
            <a:endCxn id="18" idx="1"/>
          </p:cNvCxnSpPr>
          <p:nvPr/>
        </p:nvCxnSpPr>
        <p:spPr>
          <a:xfrm>
            <a:off x="2201912" y="4278131"/>
            <a:ext cx="1431083" cy="422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7" idx="0"/>
          </p:cNvCxnSpPr>
          <p:nvPr/>
        </p:nvCxnSpPr>
        <p:spPr>
          <a:xfrm>
            <a:off x="2055422" y="4330527"/>
            <a:ext cx="973003" cy="1379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1"/>
          </p:cNvCxnSpPr>
          <p:nvPr/>
        </p:nvCxnSpPr>
        <p:spPr>
          <a:xfrm flipV="1">
            <a:off x="1874869" y="4278131"/>
            <a:ext cx="40762" cy="1494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0"/>
            <a:endCxn id="15" idx="4"/>
          </p:cNvCxnSpPr>
          <p:nvPr/>
        </p:nvCxnSpPr>
        <p:spPr>
          <a:xfrm flipV="1">
            <a:off x="2027621" y="4341403"/>
            <a:ext cx="1000804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7"/>
            <a:endCxn id="18" idx="3"/>
          </p:cNvCxnSpPr>
          <p:nvPr/>
        </p:nvCxnSpPr>
        <p:spPr>
          <a:xfrm flipV="1">
            <a:off x="2180373" y="5006595"/>
            <a:ext cx="1452622" cy="766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7"/>
            <a:endCxn id="15" idx="3"/>
          </p:cNvCxnSpPr>
          <p:nvPr/>
        </p:nvCxnSpPr>
        <p:spPr>
          <a:xfrm flipV="1">
            <a:off x="1521165" y="4278131"/>
            <a:ext cx="1354508" cy="4865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7" idx="7"/>
            <a:endCxn id="15" idx="5"/>
          </p:cNvCxnSpPr>
          <p:nvPr/>
        </p:nvCxnSpPr>
        <p:spPr>
          <a:xfrm flipV="1">
            <a:off x="3181177" y="4278131"/>
            <a:ext cx="0" cy="1494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" idx="6"/>
            <a:endCxn id="18" idx="2"/>
          </p:cNvCxnSpPr>
          <p:nvPr/>
        </p:nvCxnSpPr>
        <p:spPr>
          <a:xfrm flipV="1">
            <a:off x="1584437" y="4853843"/>
            <a:ext cx="1985286" cy="636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" idx="5"/>
            <a:endCxn id="17" idx="1"/>
          </p:cNvCxnSpPr>
          <p:nvPr/>
        </p:nvCxnSpPr>
        <p:spPr>
          <a:xfrm>
            <a:off x="1521165" y="5070219"/>
            <a:ext cx="1354508" cy="7026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56608" y="3933799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V1</a:t>
            </a:r>
            <a:endParaRPr lang="he-IL" dirty="0"/>
          </a:p>
        </p:txBody>
      </p:sp>
      <p:sp>
        <p:nvSpPr>
          <p:cNvPr id="60" name="TextBox 59"/>
          <p:cNvSpPr txBox="1"/>
          <p:nvPr/>
        </p:nvSpPr>
        <p:spPr>
          <a:xfrm>
            <a:off x="685595" y="4732801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V2</a:t>
            </a:r>
            <a:endParaRPr lang="he-IL" dirty="0"/>
          </a:p>
        </p:txBody>
      </p:sp>
      <p:sp>
        <p:nvSpPr>
          <p:cNvPr id="61" name="TextBox 60"/>
          <p:cNvSpPr txBox="1"/>
          <p:nvPr/>
        </p:nvSpPr>
        <p:spPr>
          <a:xfrm>
            <a:off x="1287768" y="5780751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V3</a:t>
            </a:r>
            <a:endParaRPr lang="he-IL" dirty="0"/>
          </a:p>
        </p:txBody>
      </p:sp>
      <p:sp>
        <p:nvSpPr>
          <p:cNvPr id="62" name="TextBox 61"/>
          <p:cNvSpPr txBox="1"/>
          <p:nvPr/>
        </p:nvSpPr>
        <p:spPr>
          <a:xfrm>
            <a:off x="3318953" y="577096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V4</a:t>
            </a:r>
            <a:endParaRPr lang="he-IL" dirty="0"/>
          </a:p>
        </p:txBody>
      </p:sp>
      <p:sp>
        <p:nvSpPr>
          <p:cNvPr id="63" name="TextBox 62"/>
          <p:cNvSpPr txBox="1"/>
          <p:nvPr/>
        </p:nvSpPr>
        <p:spPr>
          <a:xfrm>
            <a:off x="4001771" y="4669177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V5</a:t>
            </a:r>
            <a:endParaRPr lang="he-IL" dirty="0"/>
          </a:p>
        </p:txBody>
      </p:sp>
      <p:sp>
        <p:nvSpPr>
          <p:cNvPr id="64" name="TextBox 63"/>
          <p:cNvSpPr txBox="1"/>
          <p:nvPr/>
        </p:nvSpPr>
        <p:spPr>
          <a:xfrm>
            <a:off x="3281701" y="3943323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V6</a:t>
            </a:r>
            <a:endParaRPr lang="he-IL" dirty="0"/>
          </a:p>
        </p:txBody>
      </p:sp>
      <p:sp>
        <p:nvSpPr>
          <p:cNvPr id="65" name="Oval 64"/>
          <p:cNvSpPr/>
          <p:nvPr/>
        </p:nvSpPr>
        <p:spPr>
          <a:xfrm>
            <a:off x="5405783" y="460392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Oval 65"/>
          <p:cNvSpPr/>
          <p:nvPr/>
        </p:nvSpPr>
        <p:spPr>
          <a:xfrm>
            <a:off x="6086530" y="381183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/>
          <p:nvPr/>
        </p:nvSpPr>
        <p:spPr>
          <a:xfrm>
            <a:off x="7065795" y="381183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Oval 67"/>
          <p:cNvSpPr/>
          <p:nvPr/>
        </p:nvSpPr>
        <p:spPr>
          <a:xfrm>
            <a:off x="6064991" y="561203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Oval 68"/>
          <p:cNvSpPr/>
          <p:nvPr/>
        </p:nvSpPr>
        <p:spPr>
          <a:xfrm>
            <a:off x="7065795" y="561203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Oval 69"/>
          <p:cNvSpPr/>
          <p:nvPr/>
        </p:nvSpPr>
        <p:spPr>
          <a:xfrm>
            <a:off x="7823117" y="454030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1" name="Straight Connector 70"/>
          <p:cNvCxnSpPr>
            <a:stCxn id="66" idx="6"/>
            <a:endCxn id="67" idx="2"/>
          </p:cNvCxnSpPr>
          <p:nvPr/>
        </p:nvCxnSpPr>
        <p:spPr>
          <a:xfrm>
            <a:off x="6518578" y="4027862"/>
            <a:ext cx="547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518577" y="5828062"/>
            <a:ext cx="547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5" idx="0"/>
          </p:cNvCxnSpPr>
          <p:nvPr/>
        </p:nvCxnSpPr>
        <p:spPr>
          <a:xfrm flipV="1">
            <a:off x="5621807" y="4028275"/>
            <a:ext cx="464723" cy="5756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68" idx="2"/>
          </p:cNvCxnSpPr>
          <p:nvPr/>
        </p:nvCxnSpPr>
        <p:spPr>
          <a:xfrm>
            <a:off x="5621807" y="5035974"/>
            <a:ext cx="443184" cy="7920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7" idx="6"/>
            <a:endCxn id="70" idx="0"/>
          </p:cNvCxnSpPr>
          <p:nvPr/>
        </p:nvCxnSpPr>
        <p:spPr>
          <a:xfrm>
            <a:off x="7497843" y="4027862"/>
            <a:ext cx="541298" cy="51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0" idx="4"/>
          </p:cNvCxnSpPr>
          <p:nvPr/>
        </p:nvCxnSpPr>
        <p:spPr>
          <a:xfrm flipV="1">
            <a:off x="7497843" y="4972350"/>
            <a:ext cx="541298" cy="855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6" idx="5"/>
            <a:endCxn id="70" idx="1"/>
          </p:cNvCxnSpPr>
          <p:nvPr/>
        </p:nvCxnSpPr>
        <p:spPr>
          <a:xfrm>
            <a:off x="6455306" y="4180614"/>
            <a:ext cx="1431083" cy="422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69" idx="0"/>
          </p:cNvCxnSpPr>
          <p:nvPr/>
        </p:nvCxnSpPr>
        <p:spPr>
          <a:xfrm>
            <a:off x="6308816" y="4233010"/>
            <a:ext cx="973003" cy="1379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8" idx="1"/>
          </p:cNvCxnSpPr>
          <p:nvPr/>
        </p:nvCxnSpPr>
        <p:spPr>
          <a:xfrm flipV="1">
            <a:off x="6128263" y="4180614"/>
            <a:ext cx="40762" cy="1494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8" idx="0"/>
            <a:endCxn id="67" idx="4"/>
          </p:cNvCxnSpPr>
          <p:nvPr/>
        </p:nvCxnSpPr>
        <p:spPr>
          <a:xfrm flipV="1">
            <a:off x="6281015" y="4243886"/>
            <a:ext cx="1000804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8" idx="7"/>
            <a:endCxn id="70" idx="3"/>
          </p:cNvCxnSpPr>
          <p:nvPr/>
        </p:nvCxnSpPr>
        <p:spPr>
          <a:xfrm flipV="1">
            <a:off x="6433767" y="4909078"/>
            <a:ext cx="1452622" cy="766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5" idx="7"/>
            <a:endCxn id="67" idx="3"/>
          </p:cNvCxnSpPr>
          <p:nvPr/>
        </p:nvCxnSpPr>
        <p:spPr>
          <a:xfrm flipV="1">
            <a:off x="5774559" y="4180614"/>
            <a:ext cx="1354508" cy="4865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9" idx="7"/>
            <a:endCxn id="67" idx="5"/>
          </p:cNvCxnSpPr>
          <p:nvPr/>
        </p:nvCxnSpPr>
        <p:spPr>
          <a:xfrm flipV="1">
            <a:off x="7434571" y="4180614"/>
            <a:ext cx="0" cy="1494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5" idx="6"/>
            <a:endCxn id="70" idx="2"/>
          </p:cNvCxnSpPr>
          <p:nvPr/>
        </p:nvCxnSpPr>
        <p:spPr>
          <a:xfrm flipV="1">
            <a:off x="5837831" y="4756326"/>
            <a:ext cx="1985286" cy="636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5" idx="5"/>
            <a:endCxn id="69" idx="1"/>
          </p:cNvCxnSpPr>
          <p:nvPr/>
        </p:nvCxnSpPr>
        <p:spPr>
          <a:xfrm>
            <a:off x="5774559" y="4972702"/>
            <a:ext cx="1354508" cy="7026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10002" y="3836282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V1</a:t>
            </a:r>
            <a:endParaRPr lang="he-IL" dirty="0"/>
          </a:p>
        </p:txBody>
      </p:sp>
      <p:sp>
        <p:nvSpPr>
          <p:cNvPr id="87" name="TextBox 86"/>
          <p:cNvSpPr txBox="1"/>
          <p:nvPr/>
        </p:nvSpPr>
        <p:spPr>
          <a:xfrm>
            <a:off x="4938989" y="463528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V2</a:t>
            </a:r>
            <a:endParaRPr lang="he-IL" dirty="0"/>
          </a:p>
        </p:txBody>
      </p:sp>
      <p:sp>
        <p:nvSpPr>
          <p:cNvPr id="88" name="TextBox 87"/>
          <p:cNvSpPr txBox="1"/>
          <p:nvPr/>
        </p:nvSpPr>
        <p:spPr>
          <a:xfrm>
            <a:off x="5541162" y="568323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V3</a:t>
            </a:r>
            <a:endParaRPr lang="he-IL" dirty="0"/>
          </a:p>
        </p:txBody>
      </p:sp>
      <p:sp>
        <p:nvSpPr>
          <p:cNvPr id="89" name="TextBox 88"/>
          <p:cNvSpPr txBox="1"/>
          <p:nvPr/>
        </p:nvSpPr>
        <p:spPr>
          <a:xfrm>
            <a:off x="7572347" y="5673443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V4</a:t>
            </a:r>
            <a:endParaRPr lang="he-IL" dirty="0"/>
          </a:p>
        </p:txBody>
      </p:sp>
      <p:sp>
        <p:nvSpPr>
          <p:cNvPr id="90" name="TextBox 89"/>
          <p:cNvSpPr txBox="1"/>
          <p:nvPr/>
        </p:nvSpPr>
        <p:spPr>
          <a:xfrm>
            <a:off x="8255165" y="457166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V5</a:t>
            </a:r>
            <a:endParaRPr lang="he-IL" dirty="0"/>
          </a:p>
        </p:txBody>
      </p:sp>
      <p:sp>
        <p:nvSpPr>
          <p:cNvPr id="91" name="TextBox 90"/>
          <p:cNvSpPr txBox="1"/>
          <p:nvPr/>
        </p:nvSpPr>
        <p:spPr>
          <a:xfrm>
            <a:off x="7535095" y="384580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V6</a:t>
            </a:r>
            <a:endParaRPr lang="he-IL" dirty="0"/>
          </a:p>
        </p:txBody>
      </p:sp>
      <p:sp>
        <p:nvSpPr>
          <p:cNvPr id="49" name="TextBox 48"/>
          <p:cNvSpPr txBox="1"/>
          <p:nvPr/>
        </p:nvSpPr>
        <p:spPr>
          <a:xfrm>
            <a:off x="1841512" y="3903021"/>
            <a:ext cx="37221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</a:t>
            </a:r>
            <a:endParaRPr lang="he-IL" sz="2000" dirty="0">
              <a:latin typeface="Comic Sans MS" panose="030F0702030302020204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42316" y="5712265"/>
            <a:ext cx="37221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</a:t>
            </a:r>
            <a:endParaRPr lang="he-IL" sz="2000" dirty="0">
              <a:latin typeface="Comic Sans MS" panose="030F0702030302020204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03088" y="3838242"/>
            <a:ext cx="37221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</a:t>
            </a:r>
            <a:endParaRPr lang="he-IL" sz="2000" dirty="0">
              <a:latin typeface="Comic Sans MS" panose="030F0702030302020204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53032" y="4554155"/>
            <a:ext cx="37221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</a:t>
            </a:r>
            <a:endParaRPr lang="he-IL" sz="2000" dirty="0">
              <a:latin typeface="Comic Sans MS" panose="030F0702030302020204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95128" y="4722469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B</a:t>
            </a:r>
            <a:endParaRPr lang="he-IL" sz="2000" dirty="0">
              <a:latin typeface="Comic Sans MS" panose="030F0702030302020204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06535" y="4630578"/>
            <a:ext cx="3385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</a:t>
            </a:r>
            <a:endParaRPr lang="he-IL" sz="2000" dirty="0">
              <a:latin typeface="Comic Sans MS" panose="030F0702030302020204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867160" y="5737748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B</a:t>
            </a:r>
            <a:endParaRPr lang="he-IL" sz="2000" dirty="0">
              <a:latin typeface="Comic Sans MS" panose="030F0702030302020204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108737" y="5642387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B</a:t>
            </a:r>
            <a:endParaRPr lang="he-IL" sz="2000" dirty="0">
              <a:latin typeface="Comic Sans MS" panose="030F0702030302020204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108534" y="3836282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B</a:t>
            </a:r>
            <a:endParaRPr lang="he-IL" sz="2000" dirty="0">
              <a:latin typeface="Comic Sans MS" panose="030F0702030302020204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52530" y="4635864"/>
            <a:ext cx="3385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</a:t>
            </a:r>
            <a:endParaRPr lang="he-IL" sz="2000" dirty="0">
              <a:latin typeface="Comic Sans MS" panose="030F0702030302020204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69888" y="3933799"/>
            <a:ext cx="36901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D</a:t>
            </a:r>
            <a:endParaRPr lang="he-IL" sz="2000" dirty="0">
              <a:latin typeface="Comic Sans MS" panose="030F0702030302020204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12541" y="5619816"/>
            <a:ext cx="36901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D</a:t>
            </a:r>
            <a:endParaRPr lang="he-IL" sz="2000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63378" y="1485331"/>
            <a:ext cx="345858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The interchange distance is </a:t>
            </a:r>
            <a:r>
              <a:rPr lang="en-US" sz="2400" dirty="0" smtClean="0">
                <a:solidFill>
                  <a:srgbClr val="0070C0"/>
                </a:solidFill>
                <a:latin typeface="+mj-lt"/>
                <a:cs typeface="+mj-cs"/>
              </a:rPr>
              <a:t>t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iff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There is a relabeling distance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t</a:t>
            </a:r>
            <a:endParaRPr lang="he-IL" sz="2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7" grpId="0"/>
      <p:bldP spid="60" grpId="0"/>
      <p:bldP spid="61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86" grpId="0"/>
      <p:bldP spid="87" grpId="0"/>
      <p:bldP spid="88" grpId="0"/>
      <p:bldP spid="89" grpId="0"/>
      <p:bldP spid="90" grpId="0"/>
      <p:bldP spid="91" grpId="0"/>
      <p:bldP spid="49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5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Pattern Matching helped Vertex Relabeling …</a:t>
            </a:r>
            <a:endParaRPr lang="he-IL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dirty="0" smtClean="0">
                <a:latin typeface="Comic Sans MS" pitchFamily="66" charset="0"/>
                <a:cs typeface="Arial" charset="0"/>
              </a:rPr>
              <a:t>What can Pattern Matching learn from Vertex Relabeling?</a:t>
            </a:r>
            <a:endParaRPr lang="he-IL" dirty="0" smtClean="0">
              <a:latin typeface="Comic Sans MS" pitchFamily="66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4460"/>
            <a:ext cx="4463819" cy="33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274638"/>
            <a:ext cx="8856982" cy="1143000"/>
          </a:xfrm>
        </p:spPr>
        <p:txBody>
          <a:bodyPr/>
          <a:lstStyle/>
          <a:p>
            <a:pPr rtl="0" eaLnBrk="1" hangingPunct="1"/>
            <a:r>
              <a:rPr lang="en-US" altLang="he-IL" dirty="0" smtClean="0">
                <a:solidFill>
                  <a:srgbClr val="FF00FF"/>
                </a:solidFill>
                <a:latin typeface="Comic Sans MS" pitchFamily="66" charset="0"/>
              </a:rPr>
              <a:t>The </a:t>
            </a:r>
            <a:r>
              <a:rPr lang="en-US" altLang="he-IL" dirty="0">
                <a:solidFill>
                  <a:srgbClr val="FF00FF"/>
                </a:solidFill>
                <a:latin typeface="Comic Sans MS" pitchFamily="66" charset="0"/>
              </a:rPr>
              <a:t>Swap </a:t>
            </a:r>
            <a:r>
              <a:rPr lang="en-US" altLang="he-IL" dirty="0" smtClean="0">
                <a:solidFill>
                  <a:srgbClr val="FF00FF"/>
                </a:solidFill>
                <a:latin typeface="Comic Sans MS" pitchFamily="66" charset="0"/>
              </a:rPr>
              <a:t>Matching Restriction</a:t>
            </a:r>
          </a:p>
        </p:txBody>
      </p:sp>
      <p:sp>
        <p:nvSpPr>
          <p:cNvPr id="8317" name="Text Box 125"/>
          <p:cNvSpPr txBox="1">
            <a:spLocks noChangeArrowheads="1"/>
          </p:cNvSpPr>
          <p:nvPr/>
        </p:nvSpPr>
        <p:spPr bwMode="auto">
          <a:xfrm>
            <a:off x="179512" y="1556792"/>
            <a:ext cx="885698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Swap matching was defined such that every element participates in 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at most one swap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  <a:p>
            <a:endParaRPr lang="en-US" sz="3200" dirty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What happens if we relax this restriction?</a:t>
            </a:r>
          </a:p>
          <a:p>
            <a:endParaRPr lang="en-US" sz="3200" dirty="0" smtClean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The Question: </a:t>
            </a:r>
            <a:r>
              <a:rPr lang="en-US" sz="3200" dirty="0" smtClean="0">
                <a:latin typeface="Comic Sans MS" pitchFamily="66" charset="0"/>
              </a:rPr>
              <a:t>Given two strings with the same histogram (every symbol appears the same number of times in each)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what is the minimum number of swaps needed to transform one to the other?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rtl="0" eaLnBrk="1" hangingPunct="1"/>
            <a:r>
              <a:rPr lang="en-US" altLang="he-IL" dirty="0" smtClean="0">
                <a:solidFill>
                  <a:srgbClr val="FF00FF"/>
                </a:solidFill>
                <a:latin typeface="Comic Sans MS" pitchFamily="66" charset="0"/>
              </a:rPr>
              <a:t>The Unique Version of a String</a:t>
            </a:r>
          </a:p>
        </p:txBody>
      </p:sp>
      <p:sp>
        <p:nvSpPr>
          <p:cNvPr id="35863" name="Text Box 25"/>
          <p:cNvSpPr txBox="1">
            <a:spLocks noChangeArrowheads="1"/>
          </p:cNvSpPr>
          <p:nvPr/>
        </p:nvSpPr>
        <p:spPr bwMode="auto">
          <a:xfrm>
            <a:off x="343909" y="1628800"/>
            <a:ext cx="8496944" cy="468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We would like every symbol to be unique.</a:t>
            </a:r>
          </a:p>
          <a:p>
            <a:endParaRPr lang="en-US" sz="2800" dirty="0" smtClean="0">
              <a:latin typeface="Comic Sans MS" pitchFamily="66" charset="0"/>
              <a:cs typeface="Times New Roman" pitchFamily="18" charset="0"/>
            </a:endParaRPr>
          </a:p>
          <a:p>
            <a:endParaRPr lang="en-US" sz="2800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For string: A  B  </a:t>
            </a:r>
            <a:r>
              <a:rPr lang="en-US" sz="2800" dirty="0" err="1" smtClean="0">
                <a:latin typeface="Comic Sans MS" pitchFamily="66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 A   C  A  B  C   </a:t>
            </a:r>
            <a:r>
              <a:rPr lang="en-US" sz="2800" dirty="0" err="1" smtClean="0">
                <a:latin typeface="Comic Sans MS" pitchFamily="66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  A  B</a:t>
            </a:r>
          </a:p>
          <a:p>
            <a:endParaRPr lang="en-US" sz="2800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unique version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is:</a:t>
            </a:r>
          </a:p>
          <a:p>
            <a:endParaRPr lang="en-US" sz="2800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                 A</a:t>
            </a:r>
            <a:r>
              <a:rPr lang="en-US" sz="2800" baseline="-25000" dirty="0" smtClean="0">
                <a:latin typeface="Comic Sans MS" pitchFamily="66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Comic Sans MS" pitchFamily="66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A</a:t>
            </a:r>
            <a:r>
              <a:rPr lang="en-US" sz="2800" baseline="-25000" dirty="0" smtClean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latin typeface="Comic Sans MS" pitchFamily="66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A</a:t>
            </a:r>
            <a:r>
              <a:rPr lang="en-US" sz="2800" baseline="-25000" dirty="0" smtClean="0">
                <a:latin typeface="Comic Sans MS" pitchFamily="66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Comic Sans MS" pitchFamily="66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latin typeface="Comic Sans MS" pitchFamily="66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A</a:t>
            </a:r>
            <a:r>
              <a:rPr lang="en-US" sz="2800" baseline="-25000" dirty="0" smtClean="0">
                <a:latin typeface="Comic Sans MS" pitchFamily="66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B</a:t>
            </a:r>
            <a:r>
              <a:rPr lang="en-US" sz="2800" baseline="-25000" dirty="0" smtClean="0">
                <a:latin typeface="Comic Sans MS" pitchFamily="66" charset="0"/>
                <a:cs typeface="Times New Roman" pitchFamily="18" charset="0"/>
              </a:rPr>
              <a:t>4</a:t>
            </a:r>
          </a:p>
          <a:p>
            <a:endParaRPr lang="en-US" sz="2800" baseline="-25000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We can now assume that each symbol appears in every string only once.</a:t>
            </a:r>
            <a:endParaRPr lang="en-US" sz="2800" baseline="-25000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he-IL" dirty="0" smtClean="0">
                <a:solidFill>
                  <a:srgbClr val="FF00FF"/>
                </a:solidFill>
                <a:latin typeface="Comic Sans MS" pitchFamily="66" charset="0"/>
              </a:rPr>
              <a:t>Inversion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1556792"/>
            <a:ext cx="7649850" cy="50167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Given two strings S and T 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An </a:t>
            </a:r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inversion</a:t>
            </a:r>
            <a:r>
              <a:rPr lang="en-US" sz="3200" dirty="0" smtClean="0">
                <a:latin typeface="Comic Sans MS" panose="030F0702030302020204" pitchFamily="66" charset="0"/>
              </a:rPr>
              <a:t> is a pair of indices (</a:t>
            </a:r>
            <a:r>
              <a:rPr lang="en-US" sz="3200" dirty="0" err="1" smtClean="0">
                <a:latin typeface="Comic Sans MS" panose="030F0702030302020204" pitchFamily="66" charset="0"/>
              </a:rPr>
              <a:t>i,j</a:t>
            </a:r>
            <a:r>
              <a:rPr lang="en-US" sz="3200" dirty="0" smtClean="0">
                <a:latin typeface="Comic Sans MS" panose="030F0702030302020204" pitchFamily="66" charset="0"/>
              </a:rPr>
              <a:t>),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w</a:t>
            </a:r>
            <a:r>
              <a:rPr lang="en-US" sz="3200" dirty="0" smtClean="0">
                <a:latin typeface="Comic Sans MS" panose="030F0702030302020204" pitchFamily="66" charset="0"/>
              </a:rPr>
              <a:t>here </a:t>
            </a:r>
            <a:r>
              <a:rPr 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&gt;j</a:t>
            </a:r>
            <a:r>
              <a:rPr lang="en-US" sz="3200" dirty="0" smtClean="0">
                <a:latin typeface="Comic Sans MS" panose="030F0702030302020204" pitchFamily="66" charset="0"/>
              </a:rPr>
              <a:t> and 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S[</a:t>
            </a:r>
            <a:r>
              <a:rPr lang="en-US" sz="3200" dirty="0" err="1" smtClean="0">
                <a:latin typeface="Comic Sans MS" panose="030F0702030302020204" pitchFamily="66" charset="0"/>
              </a:rPr>
              <a:t>i</a:t>
            </a:r>
            <a:r>
              <a:rPr lang="en-US" sz="3200" dirty="0" smtClean="0">
                <a:latin typeface="Comic Sans MS" panose="030F0702030302020204" pitchFamily="66" charset="0"/>
              </a:rPr>
              <a:t>] appears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before</a:t>
            </a:r>
            <a:r>
              <a:rPr lang="en-US" sz="3200" dirty="0" smtClean="0">
                <a:latin typeface="Comic Sans MS" panose="030F0702030302020204" pitchFamily="66" charset="0"/>
              </a:rPr>
              <a:t> S[j] in T.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</a:t>
            </a:r>
            <a:r>
              <a:rPr lang="en-US" sz="3200" dirty="0" smtClean="0">
                <a:latin typeface="Comic Sans MS" panose="030F0702030302020204" pitchFamily="66" charset="0"/>
              </a:rPr>
              <a:t>   S=  A B C F E D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</a:rPr>
              <a:t>                T = A B C D E F</a:t>
            </a: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There are 3 inversions (F,E), (E,D), and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(F,D).</a:t>
            </a:r>
            <a:endParaRPr lang="he-IL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</a:rPr>
              <a:t>Muir’s Theorem (1882)</a:t>
            </a:r>
            <a:endParaRPr lang="he-IL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6563044" cy="5184576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dirty="0" smtClean="0">
                <a:latin typeface="Comic Sans MS" pitchFamily="66" charset="0"/>
                <a:cs typeface="Arial" charset="0"/>
              </a:rPr>
              <a:t>Given strings S and T of length n,</a:t>
            </a:r>
          </a:p>
          <a:p>
            <a:pPr marL="0" indent="0" algn="l" rtl="0" eaLnBrk="1" hangingPunct="1">
              <a:buNone/>
            </a:pPr>
            <a:r>
              <a:rPr lang="en-US" dirty="0" smtClean="0">
                <a:latin typeface="Comic Sans MS" pitchFamily="66" charset="0"/>
                <a:cs typeface="Arial" charset="0"/>
              </a:rPr>
              <a:t>the minimum number of swaps necessary to transform S to T is the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number of inversions</a:t>
            </a:r>
            <a:r>
              <a:rPr lang="en-US" dirty="0" smtClean="0">
                <a:latin typeface="Comic Sans MS" pitchFamily="66" charset="0"/>
                <a:cs typeface="Arial" charset="0"/>
              </a:rPr>
              <a:t>.</a:t>
            </a:r>
          </a:p>
          <a:p>
            <a:pPr marL="0" indent="0" algn="l" rtl="0" eaLnBrk="1" hangingPunct="1">
              <a:buNone/>
            </a:pPr>
            <a:endParaRPr lang="en-US" dirty="0" smtClean="0">
              <a:latin typeface="Comic Sans MS" pitchFamily="66" charset="0"/>
              <a:cs typeface="Arial" charset="0"/>
            </a:endParaRPr>
          </a:p>
          <a:p>
            <a:pPr marL="0" indent="0" algn="l" rtl="0" eaLnBrk="1" hangingPunct="1">
              <a:buNone/>
            </a:pPr>
            <a:r>
              <a:rPr lang="en-US" dirty="0" smtClean="0">
                <a:latin typeface="Comic Sans MS" pitchFamily="66" charset="0"/>
                <a:cs typeface="Arial" charset="0"/>
              </a:rPr>
              <a:t>In the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Example:</a:t>
            </a:r>
          </a:p>
          <a:p>
            <a:pPr marL="0" indent="0" algn="l" rtl="0" eaLnBrk="1" hangingPunct="1">
              <a:buNone/>
            </a:pPr>
            <a:r>
              <a:rPr lang="pt-BR" dirty="0" smtClean="0">
                <a:latin typeface="Comic Sans MS" pitchFamily="66" charset="0"/>
                <a:cs typeface="Arial" charset="0"/>
              </a:rPr>
              <a:t>                 S</a:t>
            </a:r>
            <a:r>
              <a:rPr lang="pt-BR" dirty="0">
                <a:latin typeface="Comic Sans MS" pitchFamily="66" charset="0"/>
                <a:cs typeface="Arial" charset="0"/>
              </a:rPr>
              <a:t>=  A B C F E D </a:t>
            </a:r>
          </a:p>
          <a:p>
            <a:pPr marL="0" indent="0" algn="l" rtl="0" eaLnBrk="1" hangingPunct="1">
              <a:buNone/>
            </a:pPr>
            <a:r>
              <a:rPr lang="pt-BR" dirty="0">
                <a:latin typeface="Comic Sans MS" pitchFamily="66" charset="0"/>
                <a:cs typeface="Arial" charset="0"/>
              </a:rPr>
              <a:t>                 T = A B C D E </a:t>
            </a:r>
            <a:r>
              <a:rPr lang="pt-BR" dirty="0" smtClean="0">
                <a:latin typeface="Comic Sans MS" pitchFamily="66" charset="0"/>
                <a:cs typeface="Arial" charset="0"/>
              </a:rPr>
              <a:t>F</a:t>
            </a:r>
          </a:p>
          <a:p>
            <a:pPr marL="0" indent="0" algn="l" rtl="0" eaLnBrk="1" hangingPunct="1">
              <a:buNone/>
            </a:pPr>
            <a:r>
              <a:rPr lang="pt-BR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3 inversions = 3 swaps</a:t>
            </a:r>
            <a:endParaRPr lang="pt-BR" dirty="0">
              <a:solidFill>
                <a:srgbClr val="C00000"/>
              </a:solidFill>
              <a:latin typeface="Comic Sans MS" pitchFamily="66" charset="0"/>
              <a:cs typeface="Arial" charset="0"/>
            </a:endParaRPr>
          </a:p>
          <a:p>
            <a:pPr marL="0" indent="0" algn="l" rtl="0" eaLnBrk="1" hangingPunct="1">
              <a:buNone/>
            </a:pPr>
            <a:endParaRPr lang="en-US" dirty="0" smtClean="0">
              <a:latin typeface="Comic Sans MS" pitchFamily="66" charset="0"/>
              <a:cs typeface="Arial" charset="0"/>
            </a:endParaRPr>
          </a:p>
          <a:p>
            <a:pPr lvl="1" algn="l" rtl="0" eaLnBrk="1" hangingPunct="1"/>
            <a:endParaRPr lang="en-US" dirty="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36" y="2348880"/>
            <a:ext cx="20190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dirty="0" smtClean="0">
                <a:solidFill>
                  <a:srgbClr val="FF00FF"/>
                </a:solidFill>
                <a:latin typeface="Comic Sans MS" pitchFamily="66" charset="0"/>
              </a:rPr>
              <a:t>Algorithm for Finding Number of Inversions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2132856"/>
            <a:ext cx="7119257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</a:t>
            </a:r>
            <a:r>
              <a:rPr lang="en-US" sz="3200" dirty="0" smtClean="0">
                <a:latin typeface="Comic Sans MS" panose="030F0702030302020204" pitchFamily="66" charset="0"/>
              </a:rPr>
              <a:t> =       1  2  3  4  5  6  7  8  9 . . . k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n-US" sz="3200" dirty="0" smtClean="0">
                <a:latin typeface="Comic Sans MS" panose="030F0702030302020204" pitchFamily="66" charset="0"/>
              </a:rPr>
              <a:t>=       n</a:t>
            </a:r>
            <a:r>
              <a:rPr lang="en-US" sz="32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3200" dirty="0" smtClean="0">
                <a:latin typeface="Comic Sans MS" panose="030F0702030302020204" pitchFamily="66" charset="0"/>
              </a:rPr>
              <a:t> n</a:t>
            </a:r>
            <a:r>
              <a:rPr lang="en-US" sz="3200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3200" dirty="0" smtClean="0">
                <a:latin typeface="Comic Sans MS" panose="030F0702030302020204" pitchFamily="66" charset="0"/>
              </a:rPr>
              <a:t> …  n</a:t>
            </a:r>
            <a:r>
              <a:rPr lang="en-US" sz="3200" baseline="-25000" dirty="0" smtClean="0">
                <a:latin typeface="Comic Sans MS" panose="030F0702030302020204" pitchFamily="66" charset="0"/>
              </a:rPr>
              <a:t>j</a:t>
            </a:r>
            <a:r>
              <a:rPr lang="en-US" sz="3200" dirty="0" smtClean="0">
                <a:latin typeface="Comic Sans MS" panose="030F0702030302020204" pitchFamily="66" charset="0"/>
              </a:rPr>
              <a:t> …  n</a:t>
            </a:r>
            <a:r>
              <a:rPr lang="en-US" sz="3200" baseline="-25000" dirty="0" smtClean="0">
                <a:latin typeface="Comic Sans MS" panose="030F0702030302020204" pitchFamily="66" charset="0"/>
              </a:rPr>
              <a:t>i</a:t>
            </a:r>
            <a:r>
              <a:rPr lang="en-US" sz="3200" dirty="0" smtClean="0">
                <a:latin typeface="Comic Sans MS" panose="030F0702030302020204" pitchFamily="66" charset="0"/>
              </a:rPr>
              <a:t>  … n</a:t>
            </a:r>
            <a:r>
              <a:rPr lang="en-US" sz="3200" baseline="-25000" dirty="0" smtClean="0">
                <a:latin typeface="Comic Sans MS" panose="030F0702030302020204" pitchFamily="66" charset="0"/>
              </a:rPr>
              <a:t>m</a:t>
            </a:r>
            <a:r>
              <a:rPr lang="en-US" sz="3200" dirty="0" smtClean="0">
                <a:latin typeface="Comic Sans MS" panose="030F0702030302020204" pitchFamily="66" charset="0"/>
              </a:rPr>
              <a:t>    …   n</a:t>
            </a:r>
            <a:r>
              <a:rPr lang="en-US" sz="3200" baseline="-25000" dirty="0" smtClean="0">
                <a:latin typeface="Comic Sans MS" panose="030F0702030302020204" pitchFamily="66" charset="0"/>
              </a:rPr>
              <a:t>k</a:t>
            </a:r>
            <a:endParaRPr lang="he-IL" sz="3200" dirty="0">
              <a:latin typeface="Comic Sans MS" panose="030F0702030302020204" pitchFamily="66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>
            <a:off x="2771800" y="2708920"/>
            <a:ext cx="2376264" cy="432048"/>
          </a:xfrm>
          <a:prstGeom prst="curvedConnector3">
            <a:avLst>
              <a:gd name="adj1" fmla="val 99882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16200000">
            <a:off x="3635895" y="3248342"/>
            <a:ext cx="360040" cy="2376264"/>
          </a:xfrm>
          <a:prstGeom prst="leftBrace">
            <a:avLst>
              <a:gd name="adj1" fmla="val 8333"/>
              <a:gd name="adj2" fmla="val 4952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2939997" y="4652757"/>
            <a:ext cx="174438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i-1 inversions</a:t>
            </a:r>
            <a:endParaRPr lang="he-IL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5" name="Curved Connector 24"/>
          <p:cNvCxnSpPr/>
          <p:nvPr/>
        </p:nvCxnSpPr>
        <p:spPr>
          <a:xfrm>
            <a:off x="2943722" y="2708920"/>
            <a:ext cx="1224136" cy="576064"/>
          </a:xfrm>
          <a:prstGeom prst="curvedConnector3">
            <a:avLst>
              <a:gd name="adj1" fmla="val 99798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eft Brace 56"/>
          <p:cNvSpPr/>
          <p:nvPr/>
        </p:nvSpPr>
        <p:spPr>
          <a:xfrm rot="16200000">
            <a:off x="3116042" y="3177354"/>
            <a:ext cx="332982" cy="1387675"/>
          </a:xfrm>
          <a:prstGeom prst="leftBrace">
            <a:avLst>
              <a:gd name="adj1" fmla="val 8333"/>
              <a:gd name="adj2" fmla="val 4952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1931161" y="4034182"/>
            <a:ext cx="20714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dd j-1 inversions</a:t>
            </a:r>
            <a:endParaRPr lang="he-IL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57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15-Puzzle</a:t>
            </a:r>
            <a:endParaRPr lang="he-IL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99" y="2348880"/>
            <a:ext cx="3242493" cy="324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4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dirty="0" smtClean="0">
                <a:solidFill>
                  <a:srgbClr val="FF00FF"/>
                </a:solidFill>
                <a:latin typeface="Comic Sans MS" pitchFamily="66" charset="0"/>
              </a:rPr>
              <a:t>Algorithm for Finding Number of Inversions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2132856"/>
            <a:ext cx="6995826" cy="20621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</a:t>
            </a:r>
            <a:r>
              <a:rPr 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=       1  2  3  4  5  6  7  8  9 . . . k</a:t>
            </a:r>
          </a:p>
          <a:p>
            <a:endParaRPr lang="en-U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n-US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=       </a:t>
            </a: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n</a:t>
            </a:r>
            <a:r>
              <a:rPr lang="en-US" sz="32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n</a:t>
            </a:r>
            <a:r>
              <a:rPr lang="en-US" sz="32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…  n</a:t>
            </a:r>
            <a:r>
              <a:rPr lang="en-US" sz="32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j</a:t>
            </a: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…  n</a:t>
            </a:r>
            <a:r>
              <a:rPr lang="en-US" sz="32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 … n</a:t>
            </a:r>
            <a:r>
              <a:rPr lang="en-US" sz="32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   …   n</a:t>
            </a:r>
            <a:r>
              <a:rPr lang="en-US" sz="32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k</a:t>
            </a:r>
            <a:endParaRPr lang="he-IL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he-IL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>
            <a:off x="2771800" y="2708920"/>
            <a:ext cx="2376264" cy="432048"/>
          </a:xfrm>
          <a:prstGeom prst="curvedConnector3">
            <a:avLst>
              <a:gd name="adj1" fmla="val 99882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16200000">
            <a:off x="3635895" y="3248342"/>
            <a:ext cx="360040" cy="2376264"/>
          </a:xfrm>
          <a:prstGeom prst="leftBrace">
            <a:avLst>
              <a:gd name="adj1" fmla="val 8333"/>
              <a:gd name="adj2" fmla="val 4952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9997" y="4652757"/>
            <a:ext cx="174438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i-1 inversions</a:t>
            </a:r>
            <a:endParaRPr lang="he-IL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Left Brace 56"/>
          <p:cNvSpPr/>
          <p:nvPr/>
        </p:nvSpPr>
        <p:spPr>
          <a:xfrm rot="16200000">
            <a:off x="4145334" y="3540702"/>
            <a:ext cx="332982" cy="3400675"/>
          </a:xfrm>
          <a:prstGeom prst="leftBrace">
            <a:avLst>
              <a:gd name="adj1" fmla="val 8333"/>
              <a:gd name="adj2" fmla="val 4952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32646" y="5517232"/>
            <a:ext cx="308930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dd m-1 inversions minus 1</a:t>
            </a:r>
            <a:endParaRPr lang="he-IL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>
            <a:off x="2932646" y="2708920"/>
            <a:ext cx="3367546" cy="576064"/>
          </a:xfrm>
          <a:prstGeom prst="curvedConnector3">
            <a:avLst>
              <a:gd name="adj1" fmla="val 99949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220072" y="3702516"/>
            <a:ext cx="504056" cy="17050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16216" y="4077072"/>
            <a:ext cx="25202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Keep track of this</a:t>
            </a:r>
          </a:p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v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ia some dynamic structure, e.g. AVL tree.</a:t>
            </a:r>
          </a:p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Thus</a:t>
            </a:r>
          </a:p>
          <a:p>
            <a:endParaRPr lang="he-IL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96" y="6027052"/>
            <a:ext cx="609493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Algorithm time:       </a:t>
            </a:r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O(k log k)</a:t>
            </a:r>
            <a:endParaRPr lang="he-IL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dirty="0" smtClean="0">
                <a:solidFill>
                  <a:srgbClr val="FF00FF"/>
                </a:solidFill>
                <a:latin typeface="Comic Sans MS" pitchFamily="66" charset="0"/>
              </a:rPr>
              <a:t>Back to Vertex Relabeling</a:t>
            </a:r>
            <a:endParaRPr lang="he-IL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684213" y="1823591"/>
            <a:ext cx="761206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What happens if we restrict a label swap to 1?</a:t>
            </a:r>
            <a:r>
              <a:rPr lang="en-US" sz="3200" dirty="0" smtClean="0">
                <a:latin typeface="Comic Sans MS" pitchFamily="66" charset="0"/>
              </a:rPr>
              <a:t> (linear time in strings…)</a:t>
            </a:r>
          </a:p>
          <a:p>
            <a:endParaRPr lang="en-US" sz="3200" dirty="0" smtClean="0"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Theorem: </a:t>
            </a:r>
          </a:p>
          <a:p>
            <a:r>
              <a:rPr lang="en-US" sz="3200" dirty="0" smtClean="0">
                <a:latin typeface="Comic Sans MS" pitchFamily="66" charset="0"/>
              </a:rPr>
              <a:t>Vertex relabeling restricted by 1 is equivalent to perfect matching in bipartite graphs.</a:t>
            </a:r>
            <a:endParaRPr lang="el-G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Vertex Relabeling to Perfect Matching</a:t>
            </a:r>
            <a:endParaRPr lang="he-IL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Reduction construction:</a:t>
            </a:r>
          </a:p>
          <a:p>
            <a:pPr algn="l" rtl="0" eaLnBrk="1" hangingPunct="1">
              <a:buFont typeface="Arial" charset="0"/>
              <a:buNone/>
            </a:pPr>
            <a:r>
              <a:rPr lang="en-US" dirty="0" smtClean="0">
                <a:latin typeface="Comic Sans MS" pitchFamily="66" charset="0"/>
                <a:cs typeface="Arial" charset="0"/>
              </a:rPr>
              <a:t> </a:t>
            </a:r>
          </a:p>
          <a:p>
            <a:pPr algn="l" rtl="0" eaLnBrk="1" hangingPunct="1">
              <a:buFont typeface="Arial" charset="0"/>
              <a:buNone/>
            </a:pPr>
            <a:r>
              <a:rPr lang="en-US" dirty="0" smtClean="0">
                <a:latin typeface="Comic Sans MS" pitchFamily="66" charset="0"/>
                <a:cs typeface="Arial" charset="0"/>
              </a:rPr>
              <a:t>For every edge uv where </a:t>
            </a:r>
          </a:p>
          <a:p>
            <a:pPr algn="l" rtl="0" eaLnBrk="1" hangingPunct="1">
              <a:buFont typeface="Arial" charset="0"/>
              <a:buNone/>
            </a:pPr>
            <a:r>
              <a:rPr lang="en-US" dirty="0" smtClean="0">
                <a:latin typeface="Comic Sans MS" pitchFamily="66" charset="0"/>
                <a:cs typeface="Arial" charset="0"/>
              </a:rPr>
              <a:t>L(u)=L’(v)=a     and    L(v)=L’(u)=b</a:t>
            </a:r>
          </a:p>
          <a:p>
            <a:pPr algn="l" rtl="0" eaLnBrk="1" hangingPunct="1">
              <a:buFont typeface="Arial" charset="0"/>
              <a:buNone/>
            </a:pPr>
            <a:endParaRPr lang="en-US" dirty="0" smtClean="0">
              <a:latin typeface="Comic Sans MS" pitchFamily="66" charset="0"/>
              <a:cs typeface="Arial" charset="0"/>
            </a:endParaRPr>
          </a:p>
          <a:p>
            <a:pPr algn="l" rtl="0" eaLnBrk="1" hangingPunct="1">
              <a:buFont typeface="Arial" charset="0"/>
              <a:buNone/>
            </a:pPr>
            <a:r>
              <a:rPr lang="en-US" dirty="0" smtClean="0">
                <a:latin typeface="Comic Sans MS" pitchFamily="66" charset="0"/>
                <a:cs typeface="Arial" charset="0"/>
              </a:rPr>
              <a:t>Put u in X and v in Y and an edge between them.</a:t>
            </a:r>
            <a:endParaRPr lang="he-IL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516867" y="2780928"/>
            <a:ext cx="4347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>
                <a:latin typeface="Comic Sans MS" panose="030F0702030302020204" pitchFamily="66" charset="0"/>
              </a:rPr>
              <a:t>‾</a:t>
            </a:r>
            <a:endParaRPr lang="he-IL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640762" cy="1216025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Vertex Relabeling to Perfect Matching</a:t>
            </a:r>
            <a:endParaRPr lang="en-US" altLang="he-IL" sz="4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36365" y="2453975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17112" y="1661887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96377" y="1661887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95573" y="3462087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96377" y="3462087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53699" y="2390351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>
            <a:stCxn id="14" idx="6"/>
            <a:endCxn id="15" idx="2"/>
          </p:cNvCxnSpPr>
          <p:nvPr/>
        </p:nvCxnSpPr>
        <p:spPr>
          <a:xfrm>
            <a:off x="2049160" y="1877911"/>
            <a:ext cx="5472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49159" y="3678111"/>
            <a:ext cx="547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" idx="0"/>
          </p:cNvCxnSpPr>
          <p:nvPr/>
        </p:nvCxnSpPr>
        <p:spPr>
          <a:xfrm flipV="1">
            <a:off x="1152389" y="1878324"/>
            <a:ext cx="464723" cy="5756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6" idx="2"/>
          </p:cNvCxnSpPr>
          <p:nvPr/>
        </p:nvCxnSpPr>
        <p:spPr>
          <a:xfrm>
            <a:off x="1152389" y="2886023"/>
            <a:ext cx="443184" cy="7920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8" idx="0"/>
          </p:cNvCxnSpPr>
          <p:nvPr/>
        </p:nvCxnSpPr>
        <p:spPr>
          <a:xfrm>
            <a:off x="3028425" y="1877911"/>
            <a:ext cx="541298" cy="512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8" idx="4"/>
          </p:cNvCxnSpPr>
          <p:nvPr/>
        </p:nvCxnSpPr>
        <p:spPr>
          <a:xfrm flipV="1">
            <a:off x="3028425" y="2822399"/>
            <a:ext cx="541298" cy="855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0"/>
            <a:endCxn id="15" idx="4"/>
          </p:cNvCxnSpPr>
          <p:nvPr/>
        </p:nvCxnSpPr>
        <p:spPr>
          <a:xfrm flipV="1">
            <a:off x="1811597" y="2093935"/>
            <a:ext cx="1000804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7"/>
            <a:endCxn id="18" idx="3"/>
          </p:cNvCxnSpPr>
          <p:nvPr/>
        </p:nvCxnSpPr>
        <p:spPr>
          <a:xfrm flipV="1">
            <a:off x="1964349" y="2759127"/>
            <a:ext cx="1452622" cy="766232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" idx="7"/>
            <a:endCxn id="15" idx="3"/>
          </p:cNvCxnSpPr>
          <p:nvPr/>
        </p:nvCxnSpPr>
        <p:spPr>
          <a:xfrm flipV="1">
            <a:off x="1305141" y="2030663"/>
            <a:ext cx="1354508" cy="4865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" idx="5"/>
            <a:endCxn id="17" idx="1"/>
          </p:cNvCxnSpPr>
          <p:nvPr/>
        </p:nvCxnSpPr>
        <p:spPr>
          <a:xfrm>
            <a:off x="1305141" y="2822751"/>
            <a:ext cx="1354508" cy="70260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40584" y="1686331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9571" y="2485333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V2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71744" y="3533283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V3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02929" y="3523492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5747" y="2421709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V5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65677" y="1695855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V6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189759" y="235645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70506" y="156437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849771" y="156437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5848967" y="336457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849771" y="336457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607093" y="229283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>
            <a:stCxn id="66" idx="6"/>
            <a:endCxn id="67" idx="2"/>
          </p:cNvCxnSpPr>
          <p:nvPr/>
        </p:nvCxnSpPr>
        <p:spPr>
          <a:xfrm>
            <a:off x="6302554" y="1780394"/>
            <a:ext cx="5472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302553" y="3580594"/>
            <a:ext cx="547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5" idx="0"/>
          </p:cNvCxnSpPr>
          <p:nvPr/>
        </p:nvCxnSpPr>
        <p:spPr>
          <a:xfrm flipV="1">
            <a:off x="5405783" y="1780807"/>
            <a:ext cx="464723" cy="5756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68" idx="2"/>
          </p:cNvCxnSpPr>
          <p:nvPr/>
        </p:nvCxnSpPr>
        <p:spPr>
          <a:xfrm>
            <a:off x="5405783" y="2788506"/>
            <a:ext cx="443184" cy="7920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7" idx="6"/>
            <a:endCxn id="70" idx="0"/>
          </p:cNvCxnSpPr>
          <p:nvPr/>
        </p:nvCxnSpPr>
        <p:spPr>
          <a:xfrm>
            <a:off x="7281819" y="1780394"/>
            <a:ext cx="541298" cy="512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0" idx="4"/>
          </p:cNvCxnSpPr>
          <p:nvPr/>
        </p:nvCxnSpPr>
        <p:spPr>
          <a:xfrm flipV="1">
            <a:off x="7281819" y="2724882"/>
            <a:ext cx="541298" cy="855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8" idx="0"/>
            <a:endCxn id="67" idx="4"/>
          </p:cNvCxnSpPr>
          <p:nvPr/>
        </p:nvCxnSpPr>
        <p:spPr>
          <a:xfrm flipV="1">
            <a:off x="6064991" y="1996418"/>
            <a:ext cx="1000804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8" idx="7"/>
            <a:endCxn id="70" idx="3"/>
          </p:cNvCxnSpPr>
          <p:nvPr/>
        </p:nvCxnSpPr>
        <p:spPr>
          <a:xfrm flipV="1">
            <a:off x="6217743" y="2661610"/>
            <a:ext cx="1452622" cy="766232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5" idx="7"/>
            <a:endCxn id="67" idx="3"/>
          </p:cNvCxnSpPr>
          <p:nvPr/>
        </p:nvCxnSpPr>
        <p:spPr>
          <a:xfrm flipV="1">
            <a:off x="5558535" y="1933146"/>
            <a:ext cx="1354508" cy="4865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5" idx="5"/>
            <a:endCxn id="69" idx="1"/>
          </p:cNvCxnSpPr>
          <p:nvPr/>
        </p:nvCxnSpPr>
        <p:spPr>
          <a:xfrm>
            <a:off x="5558535" y="2725234"/>
            <a:ext cx="1354508" cy="70260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393978" y="158881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22965" y="238781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V2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325138" y="343576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V3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356323" y="3425975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39141" y="2324192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V5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19071" y="1598338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V6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25488" y="1655553"/>
            <a:ext cx="37221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626292" y="3464797"/>
            <a:ext cx="37221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87064" y="1590774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637008" y="2306687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79104" y="2475001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90511" y="2383110"/>
            <a:ext cx="37221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51136" y="3490280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92713" y="3394919"/>
            <a:ext cx="37221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892510" y="1588814"/>
            <a:ext cx="37221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236506" y="2388396"/>
            <a:ext cx="37221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653864" y="1686331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96517" y="3372348"/>
            <a:ext cx="3385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433990"/>
            <a:ext cx="9382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Oval 91"/>
          <p:cNvSpPr/>
          <p:nvPr/>
        </p:nvSpPr>
        <p:spPr>
          <a:xfrm>
            <a:off x="3493187" y="444344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01563" y="4437112"/>
            <a:ext cx="37221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520633" y="520419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923717" y="523555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V5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13313" y="5196951"/>
            <a:ext cx="37221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38290" y="4506162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520633" y="5964421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96658" y="5985447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V2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563372" y="5985447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184367" y="447219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653667" y="4506162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V6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241854" y="4496638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199114" y="5964421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705666" y="602582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229029" y="5967131"/>
            <a:ext cx="37221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186289" y="520374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691588" y="5230899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V3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241852" y="5231939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1" name="Straight Connector 120"/>
          <p:cNvCxnSpPr>
            <a:endCxn id="112" idx="2"/>
          </p:cNvCxnSpPr>
          <p:nvPr/>
        </p:nvCxnSpPr>
        <p:spPr>
          <a:xfrm>
            <a:off x="3925235" y="4658056"/>
            <a:ext cx="1259132" cy="301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112" idx="2"/>
          </p:cNvCxnSpPr>
          <p:nvPr/>
        </p:nvCxnSpPr>
        <p:spPr>
          <a:xfrm flipV="1">
            <a:off x="3952681" y="4688218"/>
            <a:ext cx="1231686" cy="744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05" idx="6"/>
          </p:cNvCxnSpPr>
          <p:nvPr/>
        </p:nvCxnSpPr>
        <p:spPr>
          <a:xfrm flipV="1">
            <a:off x="3952681" y="5397006"/>
            <a:ext cx="1231581" cy="2321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09" idx="6"/>
          </p:cNvCxnSpPr>
          <p:nvPr/>
        </p:nvCxnSpPr>
        <p:spPr>
          <a:xfrm>
            <a:off x="3952681" y="6180445"/>
            <a:ext cx="1237078" cy="216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1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4" grpId="0"/>
      <p:bldP spid="105" grpId="0" animBg="1"/>
      <p:bldP spid="106" grpId="0"/>
      <p:bldP spid="107" grpId="0"/>
      <p:bldP spid="108" grpId="0"/>
      <p:bldP spid="109" grpId="0" animBg="1"/>
      <p:bldP spid="110" grpId="0"/>
      <p:bldP spid="111" grpId="0"/>
      <p:bldP spid="112" grpId="0" animBg="1"/>
      <p:bldP spid="113" grpId="0"/>
      <p:bldP spid="114" grpId="0"/>
      <p:bldP spid="115" grpId="0" animBg="1"/>
      <p:bldP spid="116" grpId="0"/>
      <p:bldP spid="117" grpId="0"/>
      <p:bldP spid="118" grpId="0" animBg="1"/>
      <p:bldP spid="119" grpId="0"/>
      <p:bldP spid="1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Perfect </a:t>
            </a:r>
            <a:r>
              <a:rPr lang="en-US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Matching to Vertex Relabeling </a:t>
            </a:r>
            <a:endParaRPr lang="he-IL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Reduction construction:</a:t>
            </a:r>
          </a:p>
          <a:p>
            <a:pPr algn="l" rtl="0" eaLnBrk="1" hangingPunct="1">
              <a:buFont typeface="Arial" charset="0"/>
              <a:buNone/>
            </a:pPr>
            <a:r>
              <a:rPr lang="en-US" dirty="0" smtClean="0">
                <a:latin typeface="Comic Sans MS" pitchFamily="66" charset="0"/>
                <a:cs typeface="Arial" charset="0"/>
              </a:rPr>
              <a:t> </a:t>
            </a:r>
          </a:p>
          <a:p>
            <a:pPr algn="l" rtl="0" eaLnBrk="1" hangingPunct="1">
              <a:buFont typeface="Arial" charset="0"/>
              <a:buNone/>
            </a:pPr>
            <a:r>
              <a:rPr lang="en-US" dirty="0" smtClean="0">
                <a:latin typeface="Comic Sans MS" pitchFamily="66" charset="0"/>
                <a:cs typeface="Arial" charset="0"/>
              </a:rPr>
              <a:t>The graph is the same as the input bipartite graph.</a:t>
            </a:r>
          </a:p>
          <a:p>
            <a:pPr algn="l" rtl="0" eaLnBrk="1" hangingPunct="1">
              <a:buFont typeface="Arial" charset="0"/>
              <a:buNone/>
            </a:pPr>
            <a:r>
              <a:rPr lang="en-US" dirty="0" smtClean="0">
                <a:latin typeface="Comic Sans MS" pitchFamily="66" charset="0"/>
                <a:cs typeface="Arial" charset="0"/>
              </a:rPr>
              <a:t>The labels: L is 0’s in X and 1’s in Y</a:t>
            </a:r>
          </a:p>
          <a:p>
            <a:pPr algn="l" rtl="0" eaLnBrk="1" hangingPunct="1">
              <a:buFont typeface="Arial" charset="0"/>
              <a:buNone/>
            </a:pPr>
            <a:r>
              <a:rPr lang="en-US" dirty="0">
                <a:latin typeface="Comic Sans MS" pitchFamily="66" charset="0"/>
                <a:cs typeface="Arial" charset="0"/>
              </a:rPr>
              <a:t> </a:t>
            </a:r>
            <a:r>
              <a:rPr lang="en-US" dirty="0" smtClean="0">
                <a:latin typeface="Comic Sans MS" pitchFamily="66" charset="0"/>
                <a:cs typeface="Arial" charset="0"/>
              </a:rPr>
              <a:t>                 L’ is 1’s in X and 0’s in Y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954723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Perfect </a:t>
            </a:r>
            <a:r>
              <a:rPr lang="en-US" dirty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Matching to Vertex Relabeling </a:t>
            </a:r>
            <a:endParaRPr lang="he-IL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20633" y="155820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48079" y="231895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48079" y="3079181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11813" y="158695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26560" y="3079181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13735" y="231850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>
            <a:endCxn id="14" idx="2"/>
          </p:cNvCxnSpPr>
          <p:nvPr/>
        </p:nvCxnSpPr>
        <p:spPr>
          <a:xfrm>
            <a:off x="3952681" y="1772816"/>
            <a:ext cx="1259132" cy="301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4" idx="2"/>
          </p:cNvCxnSpPr>
          <p:nvPr/>
        </p:nvCxnSpPr>
        <p:spPr>
          <a:xfrm flipV="1">
            <a:off x="3980127" y="1802978"/>
            <a:ext cx="1231686" cy="7449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6"/>
          </p:cNvCxnSpPr>
          <p:nvPr/>
        </p:nvCxnSpPr>
        <p:spPr>
          <a:xfrm flipV="1">
            <a:off x="3980127" y="2511766"/>
            <a:ext cx="1231581" cy="232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6"/>
          </p:cNvCxnSpPr>
          <p:nvPr/>
        </p:nvCxnSpPr>
        <p:spPr>
          <a:xfrm>
            <a:off x="3952681" y="1774230"/>
            <a:ext cx="1264524" cy="15231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6"/>
            <a:endCxn id="20" idx="2"/>
          </p:cNvCxnSpPr>
          <p:nvPr/>
        </p:nvCxnSpPr>
        <p:spPr>
          <a:xfrm flipV="1">
            <a:off x="3980127" y="2534530"/>
            <a:ext cx="1233608" cy="760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160178" y="439689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8554" y="4390558"/>
            <a:ext cx="34176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0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87624" y="515763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0304" y="5150397"/>
            <a:ext cx="34176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0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87624" y="5917867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30363" y="5938893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0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851358" y="4425640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08845" y="4450084"/>
            <a:ext cx="30008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866105" y="5917867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96020" y="5920577"/>
            <a:ext cx="30008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853280" y="515719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08843" y="5185385"/>
            <a:ext cx="30008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2" name="Straight Connector 41"/>
          <p:cNvCxnSpPr>
            <a:endCxn id="36" idx="2"/>
          </p:cNvCxnSpPr>
          <p:nvPr/>
        </p:nvCxnSpPr>
        <p:spPr>
          <a:xfrm>
            <a:off x="1592226" y="4611502"/>
            <a:ext cx="1259132" cy="301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36" idx="2"/>
          </p:cNvCxnSpPr>
          <p:nvPr/>
        </p:nvCxnSpPr>
        <p:spPr>
          <a:xfrm flipV="1">
            <a:off x="1619672" y="4641664"/>
            <a:ext cx="1231686" cy="7449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2" idx="6"/>
          </p:cNvCxnSpPr>
          <p:nvPr/>
        </p:nvCxnSpPr>
        <p:spPr>
          <a:xfrm flipV="1">
            <a:off x="1619672" y="5350452"/>
            <a:ext cx="1231581" cy="232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0" idx="6"/>
          </p:cNvCxnSpPr>
          <p:nvPr/>
        </p:nvCxnSpPr>
        <p:spPr>
          <a:xfrm>
            <a:off x="1592226" y="4612916"/>
            <a:ext cx="1264524" cy="15231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4" idx="6"/>
            <a:endCxn id="40" idx="2"/>
          </p:cNvCxnSpPr>
          <p:nvPr/>
        </p:nvCxnSpPr>
        <p:spPr>
          <a:xfrm flipV="1">
            <a:off x="1619672" y="5373216"/>
            <a:ext cx="1233608" cy="760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558377" y="439719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5783" y="4441361"/>
            <a:ext cx="30008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585823" y="5157942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58608" y="5189880"/>
            <a:ext cx="30008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585823" y="5918171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43856" y="5950109"/>
            <a:ext cx="30008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249557" y="4425944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07044" y="4450388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0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64304" y="5918171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94219" y="5920881"/>
            <a:ext cx="34176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0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251479" y="515749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07042" y="5185689"/>
            <a:ext cx="34656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0</a:t>
            </a:r>
            <a:endParaRPr lang="he-IL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9" name="Straight Connector 58"/>
          <p:cNvCxnSpPr>
            <a:endCxn id="53" idx="2"/>
          </p:cNvCxnSpPr>
          <p:nvPr/>
        </p:nvCxnSpPr>
        <p:spPr>
          <a:xfrm>
            <a:off x="5990425" y="4611806"/>
            <a:ext cx="1259132" cy="301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53" idx="2"/>
          </p:cNvCxnSpPr>
          <p:nvPr/>
        </p:nvCxnSpPr>
        <p:spPr>
          <a:xfrm flipV="1">
            <a:off x="6017871" y="4641968"/>
            <a:ext cx="1231686" cy="7449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9" idx="6"/>
          </p:cNvCxnSpPr>
          <p:nvPr/>
        </p:nvCxnSpPr>
        <p:spPr>
          <a:xfrm flipV="1">
            <a:off x="6017871" y="5350756"/>
            <a:ext cx="1231581" cy="232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7" idx="6"/>
          </p:cNvCxnSpPr>
          <p:nvPr/>
        </p:nvCxnSpPr>
        <p:spPr>
          <a:xfrm>
            <a:off x="5990425" y="4613220"/>
            <a:ext cx="1264524" cy="15231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1" idx="6"/>
            <a:endCxn id="57" idx="2"/>
          </p:cNvCxnSpPr>
          <p:nvPr/>
        </p:nvCxnSpPr>
        <p:spPr>
          <a:xfrm flipV="1">
            <a:off x="6017871" y="5373520"/>
            <a:ext cx="1233608" cy="760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433990"/>
            <a:ext cx="9382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9552" y="5189880"/>
            <a:ext cx="4320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L</a:t>
            </a:r>
            <a:endParaRPr lang="he-IL" sz="3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51389" y="5189880"/>
            <a:ext cx="6069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L’</a:t>
            </a:r>
            <a:endParaRPr lang="he-IL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863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28" grpId="0"/>
      <p:bldP spid="6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he-IL" dirty="0" smtClean="0">
                <a:solidFill>
                  <a:srgbClr val="FF00FF"/>
                </a:solidFill>
                <a:latin typeface="Comic Sans MS" pitchFamily="66" charset="0"/>
              </a:rPr>
              <a:t>Time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29600" cy="511175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altLang="he-IL" dirty="0" smtClean="0">
                <a:latin typeface="Comic Sans MS" pitchFamily="66" charset="0"/>
              </a:rPr>
              <a:t>Because the reductions are linear and the best known times for perfect matching in bipartite graph, the time for graph relabeling is:</a:t>
            </a:r>
          </a:p>
          <a:p>
            <a:pPr algn="l" rtl="0" eaLnBrk="1" hangingPunct="1">
              <a:buFont typeface="Arial" charset="0"/>
              <a:buNone/>
            </a:pPr>
            <a:endParaRPr lang="en-US" altLang="he-IL" dirty="0">
              <a:latin typeface="Comic Sans MS" pitchFamily="66" charset="0"/>
            </a:endParaRPr>
          </a:p>
          <a:p>
            <a:pPr algn="l" rtl="0" eaLnBrk="1" hangingPunct="1">
              <a:buFont typeface="Arial" charset="0"/>
              <a:buNone/>
            </a:pPr>
            <a:r>
              <a:rPr lang="en-US" altLang="he-IL" dirty="0" smtClean="0">
                <a:latin typeface="Comic Sans MS" pitchFamily="66" charset="0"/>
              </a:rPr>
              <a:t>               </a:t>
            </a:r>
            <a:r>
              <a:rPr lang="en-US" altLang="he-IL" dirty="0" smtClean="0">
                <a:solidFill>
                  <a:srgbClr val="0070C0"/>
                </a:solidFill>
                <a:latin typeface="Comic Sans MS" pitchFamily="66" charset="0"/>
              </a:rPr>
              <a:t>O(E√V)</a:t>
            </a:r>
            <a:r>
              <a:rPr lang="en-US" altLang="he-IL" dirty="0" smtClean="0">
                <a:latin typeface="Comic Sans MS" pitchFamily="66" charset="0"/>
              </a:rPr>
              <a:t>    or   </a:t>
            </a:r>
            <a:r>
              <a:rPr lang="en-US" altLang="he-IL" dirty="0" smtClean="0">
                <a:solidFill>
                  <a:srgbClr val="0070C0"/>
                </a:solidFill>
                <a:latin typeface="Comic Sans MS" pitchFamily="66" charset="0"/>
              </a:rPr>
              <a:t>O(V</a:t>
            </a:r>
            <a:r>
              <a:rPr lang="en-US" altLang="he-IL" baseline="30000" dirty="0" smtClean="0">
                <a:solidFill>
                  <a:srgbClr val="0070C0"/>
                </a:solidFill>
                <a:latin typeface="Comic Sans MS" pitchFamily="66" charset="0"/>
              </a:rPr>
              <a:t>2.376</a:t>
            </a:r>
            <a:r>
              <a:rPr lang="en-US" altLang="he-IL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algn="l" rtl="0" eaLnBrk="1" hangingPunct="1">
              <a:buFont typeface="Arial" charset="0"/>
              <a:buNone/>
            </a:pPr>
            <a:endParaRPr lang="en-US" altLang="he-IL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l" rtl="0" eaLnBrk="1" hangingPunct="1">
              <a:buFont typeface="Arial" charset="0"/>
              <a:buNone/>
            </a:pPr>
            <a:r>
              <a:rPr lang="en-US" altLang="he-IL" dirty="0" smtClean="0">
                <a:latin typeface="Comic Sans MS" pitchFamily="66" charset="0"/>
              </a:rPr>
              <a:t>Because of the two-way linear reduction, this is a </a:t>
            </a:r>
            <a:r>
              <a:rPr lang="en-US" altLang="he-IL" dirty="0" smtClean="0">
                <a:solidFill>
                  <a:srgbClr val="FF0000"/>
                </a:solidFill>
                <a:latin typeface="Comic Sans MS" pitchFamily="66" charset="0"/>
              </a:rPr>
              <a:t>conditional lower bound</a:t>
            </a:r>
            <a:r>
              <a:rPr lang="en-US" altLang="he-IL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8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he-IL" dirty="0" smtClean="0">
                <a:solidFill>
                  <a:srgbClr val="FF00FF"/>
                </a:solidFill>
                <a:latin typeface="Comic Sans MS" pitchFamily="66" charset="0"/>
              </a:rPr>
              <a:t>Open Problems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268760"/>
            <a:ext cx="8229600" cy="5111750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altLang="he-IL" dirty="0" smtClean="0">
                <a:solidFill>
                  <a:srgbClr val="FF0000"/>
                </a:solidFill>
                <a:latin typeface="Comic Sans MS" pitchFamily="66" charset="0"/>
              </a:rPr>
              <a:t>1. </a:t>
            </a:r>
            <a:r>
              <a:rPr lang="en-US" altLang="he-IL" dirty="0" smtClean="0">
                <a:latin typeface="Comic Sans MS" pitchFamily="66" charset="0"/>
              </a:rPr>
              <a:t>k-swap matching in a pattern matching  </a:t>
            </a:r>
          </a:p>
          <a:p>
            <a:pPr marL="0" indent="0" algn="l" rtl="0" eaLnBrk="1" hangingPunct="1">
              <a:buNone/>
            </a:pPr>
            <a:r>
              <a:rPr lang="en-US" altLang="he-IL" dirty="0">
                <a:latin typeface="Comic Sans MS" pitchFamily="66" charset="0"/>
              </a:rPr>
              <a:t> </a:t>
            </a:r>
            <a:r>
              <a:rPr lang="en-US" altLang="he-IL" dirty="0" smtClean="0">
                <a:latin typeface="Comic Sans MS" pitchFamily="66" charset="0"/>
              </a:rPr>
              <a:t>   sense – can it be done o(nm)? </a:t>
            </a:r>
          </a:p>
          <a:p>
            <a:pPr marL="0" indent="0" algn="l" rtl="0" eaLnBrk="1" hangingPunct="1">
              <a:buNone/>
            </a:pPr>
            <a:r>
              <a:rPr lang="en-US" altLang="he-IL" dirty="0" smtClean="0">
                <a:solidFill>
                  <a:srgbClr val="FF0000"/>
                </a:solidFill>
                <a:latin typeface="Comic Sans MS" pitchFamily="66" charset="0"/>
              </a:rPr>
              <a:t>2.</a:t>
            </a:r>
            <a:r>
              <a:rPr lang="en-US" altLang="he-IL" dirty="0" smtClean="0">
                <a:latin typeface="Comic Sans MS" pitchFamily="66" charset="0"/>
              </a:rPr>
              <a:t> k-distance vertex relabeling? </a:t>
            </a:r>
          </a:p>
          <a:p>
            <a:pPr marL="0" indent="0" algn="l" rtl="0" eaLnBrk="1" hangingPunct="1">
              <a:buNone/>
            </a:pPr>
            <a:r>
              <a:rPr lang="en-US" altLang="he-IL" dirty="0" smtClean="0">
                <a:solidFill>
                  <a:srgbClr val="FF0000"/>
                </a:solidFill>
                <a:latin typeface="Comic Sans MS" pitchFamily="66" charset="0"/>
              </a:rPr>
              <a:t>3.</a:t>
            </a:r>
            <a:r>
              <a:rPr lang="en-US" altLang="he-IL" dirty="0" smtClean="0">
                <a:latin typeface="Comic Sans MS" pitchFamily="66" charset="0"/>
              </a:rPr>
              <a:t> Approximations for the NP-hard vertex </a:t>
            </a:r>
          </a:p>
          <a:p>
            <a:pPr marL="0" indent="0" algn="l" rtl="0" eaLnBrk="1" hangingPunct="1">
              <a:buNone/>
            </a:pPr>
            <a:r>
              <a:rPr lang="en-US" altLang="he-IL" dirty="0">
                <a:latin typeface="Comic Sans MS" pitchFamily="66" charset="0"/>
              </a:rPr>
              <a:t> </a:t>
            </a:r>
            <a:r>
              <a:rPr lang="en-US" altLang="he-IL" dirty="0" smtClean="0">
                <a:latin typeface="Comic Sans MS" pitchFamily="66" charset="0"/>
              </a:rPr>
              <a:t>   relabeling problem.</a:t>
            </a:r>
          </a:p>
          <a:p>
            <a:pPr marL="0" indent="0" algn="l" rtl="0" eaLnBrk="1" hangingPunct="1">
              <a:buNone/>
            </a:pPr>
            <a:r>
              <a:rPr lang="en-US" altLang="he-IL" dirty="0" smtClean="0">
                <a:solidFill>
                  <a:srgbClr val="FF0000"/>
                </a:solidFill>
                <a:latin typeface="Comic Sans MS" pitchFamily="66" charset="0"/>
              </a:rPr>
              <a:t>4.</a:t>
            </a:r>
            <a:r>
              <a:rPr lang="en-US" altLang="he-IL" dirty="0" smtClean="0">
                <a:latin typeface="Comic Sans MS" pitchFamily="66" charset="0"/>
              </a:rPr>
              <a:t> Vertex relabeling as online problems – </a:t>
            </a:r>
          </a:p>
          <a:p>
            <a:pPr marL="0" indent="0" algn="l" rtl="0" eaLnBrk="1" hangingPunct="1">
              <a:buNone/>
            </a:pPr>
            <a:r>
              <a:rPr lang="en-US" altLang="he-IL" dirty="0">
                <a:latin typeface="Comic Sans MS" pitchFamily="66" charset="0"/>
              </a:rPr>
              <a:t> </a:t>
            </a:r>
            <a:r>
              <a:rPr lang="en-US" altLang="he-IL" dirty="0" smtClean="0">
                <a:latin typeface="Comic Sans MS" pitchFamily="66" charset="0"/>
              </a:rPr>
              <a:t>    where graphs are input one vertex at a   </a:t>
            </a:r>
          </a:p>
          <a:p>
            <a:pPr marL="0" indent="0" algn="l" rtl="0" eaLnBrk="1" hangingPunct="1">
              <a:buNone/>
            </a:pPr>
            <a:r>
              <a:rPr lang="en-US" altLang="he-IL" dirty="0">
                <a:latin typeface="Comic Sans MS" pitchFamily="66" charset="0"/>
              </a:rPr>
              <a:t> </a:t>
            </a:r>
            <a:r>
              <a:rPr lang="en-US" altLang="he-IL" dirty="0" smtClean="0">
                <a:latin typeface="Comic Sans MS" pitchFamily="66" charset="0"/>
              </a:rPr>
              <a:t>    time.          </a:t>
            </a:r>
          </a:p>
          <a:p>
            <a:pPr algn="l" rtl="0" eaLnBrk="1" hangingPunct="1">
              <a:buFont typeface="Arial" charset="0"/>
              <a:buNone/>
            </a:pPr>
            <a:endParaRPr lang="en-US" altLang="he-IL" dirty="0" smtClean="0">
              <a:latin typeface="Comic Sans MS" pitchFamily="66" charset="0"/>
            </a:endParaRPr>
          </a:p>
          <a:p>
            <a:pPr algn="l" rtl="0" eaLnBrk="1" hangingPunct="1">
              <a:buFont typeface="Arial" charset="0"/>
              <a:buNone/>
            </a:pPr>
            <a:endParaRPr lang="en-US" altLang="he-IL" dirty="0" smtClean="0">
              <a:latin typeface="Comic Sans MS" pitchFamily="66" charset="0"/>
            </a:endParaRPr>
          </a:p>
          <a:p>
            <a:pPr algn="l" rtl="0" eaLnBrk="1" hangingPunct="1">
              <a:buFont typeface="Arial" charset="0"/>
              <a:buNone/>
            </a:pPr>
            <a:endParaRPr lang="en-US" altLang="he-IL" dirty="0" smtClean="0">
              <a:latin typeface="Comic Sans MS" pitchFamily="66" charset="0"/>
            </a:endParaRPr>
          </a:p>
          <a:p>
            <a:pPr algn="l" rtl="0" eaLnBrk="1" hangingPunct="1">
              <a:buFont typeface="Arial" charset="0"/>
              <a:buNone/>
            </a:pPr>
            <a:endParaRPr lang="en-US" altLang="he-IL" dirty="0" smtClean="0">
              <a:latin typeface="Comic Sans MS" pitchFamily="66" charset="0"/>
            </a:endParaRPr>
          </a:p>
          <a:p>
            <a:pPr algn="l" rtl="0" eaLnBrk="1" hangingPunct="1">
              <a:buFont typeface="Arial" charset="0"/>
              <a:buNone/>
            </a:pPr>
            <a:endParaRPr lang="en-US" altLang="he-IL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upload.wikimedia.org/wikipedia/commons/7/7e/Gladiators_from_the_Zliten_mosaic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70" y="1412776"/>
            <a:ext cx="9169270" cy="40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851113"/>
            <a:ext cx="7162800" cy="1149350"/>
          </a:xfrm>
        </p:spPr>
        <p:txBody>
          <a:bodyPr/>
          <a:lstStyle/>
          <a:p>
            <a:r>
              <a:rPr lang="en-US" altLang="he-IL" sz="9600" dirty="0" smtClean="0">
                <a:latin typeface="Monotype Corsiva" pitchFamily="66" charset="0"/>
              </a:rPr>
              <a:t>Grazie</a:t>
            </a:r>
            <a:endParaRPr lang="en-US" altLang="he-IL" sz="9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 descr="https://encrypted-tbn1.gstatic.com/images?q=tbn:ANd9GcRzLEn8TrAf3h2B-9eWWlG2VVgCYHoa2fbVu3vFQ5iLJSBPFr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56570"/>
            <a:ext cx="22193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We would like…</a:t>
            </a:r>
          </a:p>
        </p:txBody>
      </p:sp>
      <p:sp>
        <p:nvSpPr>
          <p:cNvPr id="17410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6018" name="Picture 2" descr="http://helikarlab.org/images/GSoC/xnetwork.png.pagespeed.ic.yLwCFG_c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7" y="1044730"/>
            <a:ext cx="5840653" cy="58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700808"/>
            <a:ext cx="79701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T=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4791634"/>
            <a:ext cx="82586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P=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2067" y="4791634"/>
            <a:ext cx="455574" cy="2462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00" dirty="0" smtClean="0"/>
              <a:t>HCE</a:t>
            </a:r>
            <a:endParaRPr lang="he-IL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6246081" y="5051801"/>
            <a:ext cx="447558" cy="2462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00" dirty="0" smtClean="0"/>
              <a:t>ABC</a:t>
            </a:r>
            <a:endParaRPr lang="he-IL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5589240"/>
            <a:ext cx="447558" cy="2462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00" dirty="0" smtClean="0"/>
              <a:t>BBD</a:t>
            </a:r>
            <a:endParaRPr lang="he-IL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7612515" y="5022466"/>
            <a:ext cx="577402" cy="2462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00" dirty="0" smtClean="0"/>
              <a:t>DRWX</a:t>
            </a:r>
            <a:endParaRPr lang="he-IL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384601" y="5854886"/>
            <a:ext cx="595035" cy="2462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00" dirty="0" smtClean="0"/>
              <a:t>AB_XY</a:t>
            </a:r>
            <a:endParaRPr lang="he-IL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019838" y="5589239"/>
            <a:ext cx="340158" cy="24622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00" dirty="0" smtClean="0"/>
              <a:t>B_</a:t>
            </a:r>
            <a:endParaRPr lang="he-I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Problem!!!</a:t>
            </a:r>
          </a:p>
        </p:txBody>
      </p:sp>
      <p:sp>
        <p:nvSpPr>
          <p:cNvPr id="18434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Explosion 1 1"/>
          <p:cNvSpPr/>
          <p:nvPr/>
        </p:nvSpPr>
        <p:spPr>
          <a:xfrm>
            <a:off x="475928" y="1196752"/>
            <a:ext cx="8496944" cy="5256584"/>
          </a:xfrm>
          <a:prstGeom prst="irregularSeal1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3476" y="3900311"/>
            <a:ext cx="2877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NP-hard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767280"/>
            <a:ext cx="5937843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Subgraph isomorphism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                is</a:t>
            </a:r>
            <a:endParaRPr lang="he-IL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Historical solutions:</a:t>
            </a:r>
          </a:p>
        </p:txBody>
      </p:sp>
      <p:sp>
        <p:nvSpPr>
          <p:cNvPr id="21506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80811" y="1268760"/>
            <a:ext cx="892899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Manber and Wu (1992): </a:t>
            </a:r>
            <a:r>
              <a:rPr lang="en-US" sz="2800" dirty="0" smtClean="0">
                <a:latin typeface="Comic Sans MS" pitchFamily="66" charset="0"/>
              </a:rPr>
              <a:t>model for matching strings in graphs (hypertext).</a:t>
            </a:r>
          </a:p>
          <a:p>
            <a:pPr marL="342900" indent="-342900"/>
            <a:r>
              <a:rPr lang="en-US" sz="2800" dirty="0" err="1" smtClean="0">
                <a:solidFill>
                  <a:srgbClr val="0070C0"/>
                </a:solidFill>
                <a:latin typeface="Comic Sans MS" pitchFamily="66" charset="0"/>
              </a:rPr>
              <a:t>Akutsu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 (1993): </a:t>
            </a:r>
            <a:r>
              <a:rPr lang="en-US" sz="2800" dirty="0" smtClean="0">
                <a:latin typeface="Comic Sans MS" pitchFamily="66" charset="0"/>
              </a:rPr>
              <a:t>matching strings in trees.</a:t>
            </a:r>
          </a:p>
          <a:p>
            <a:pPr marL="342900" indent="-342900"/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Park and Kim (1995): </a:t>
            </a:r>
            <a:r>
              <a:rPr lang="en-US" sz="2800" dirty="0" smtClean="0">
                <a:latin typeface="Comic Sans MS" pitchFamily="66" charset="0"/>
              </a:rPr>
              <a:t>matching strings in acyclic graphs.</a:t>
            </a:r>
          </a:p>
          <a:p>
            <a:pPr marL="342900" indent="-342900"/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A., </a:t>
            </a:r>
            <a:r>
              <a:rPr lang="en-US" sz="2800" dirty="0" err="1" smtClean="0">
                <a:solidFill>
                  <a:srgbClr val="0070C0"/>
                </a:solidFill>
                <a:latin typeface="Comic Sans MS" pitchFamily="66" charset="0"/>
              </a:rPr>
              <a:t>Lewenstein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 and </a:t>
            </a:r>
            <a:r>
              <a:rPr lang="en-US" sz="2800" dirty="0" err="1" smtClean="0">
                <a:solidFill>
                  <a:srgbClr val="0070C0"/>
                </a:solidFill>
                <a:latin typeface="Comic Sans MS" pitchFamily="66" charset="0"/>
              </a:rPr>
              <a:t>Lewenstein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 (2000): </a:t>
            </a:r>
            <a:r>
              <a:rPr lang="en-US" sz="2800" dirty="0" smtClean="0">
                <a:latin typeface="Comic Sans MS" pitchFamily="66" charset="0"/>
              </a:rPr>
              <a:t>matching strings in general graphs – exact and approximate.</a:t>
            </a:r>
          </a:p>
          <a:p>
            <a:pPr marL="342900" indent="-342900"/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Navarro (2000): </a:t>
            </a:r>
            <a:r>
              <a:rPr lang="en-US" sz="2800" dirty="0" err="1" smtClean="0">
                <a:latin typeface="Comic Sans MS" pitchFamily="66" charset="0"/>
              </a:rPr>
              <a:t>appx</a:t>
            </a:r>
            <a:r>
              <a:rPr lang="en-US" sz="2800" dirty="0" smtClean="0">
                <a:latin typeface="Comic Sans MS" pitchFamily="66" charset="0"/>
              </a:rPr>
              <a:t> matching of strings in graphs, improved time bounds.</a:t>
            </a:r>
          </a:p>
          <a:p>
            <a:pPr marL="342900" indent="-342900"/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A.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nd Navarro (2009): </a:t>
            </a:r>
            <a:r>
              <a:rPr lang="en-US" sz="2800" dirty="0" smtClean="0">
                <a:latin typeface="Comic Sans MS" pitchFamily="66" charset="0"/>
              </a:rPr>
              <a:t>parameterized matching in hypertext.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What about graphs in graphs?</a:t>
            </a:r>
          </a:p>
        </p:txBody>
      </p:sp>
      <p:sp>
        <p:nvSpPr>
          <p:cNvPr id="19458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AutoShape 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59632" y="1772816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46200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70" y="3532630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04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2411760" y="274798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1160004" y="344526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" name="Straight Connector 3"/>
          <p:cNvCxnSpPr>
            <a:stCxn id="86021" idx="1"/>
            <a:endCxn id="14" idx="4"/>
          </p:cNvCxnSpPr>
          <p:nvPr/>
        </p:nvCxnSpPr>
        <p:spPr>
          <a:xfrm flipH="1" flipV="1">
            <a:off x="1412032" y="3949316"/>
            <a:ext cx="855712" cy="680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3" idx="6"/>
          </p:cNvCxnSpPr>
          <p:nvPr/>
        </p:nvCxnSpPr>
        <p:spPr>
          <a:xfrm flipH="1" flipV="1">
            <a:off x="2915816" y="3000011"/>
            <a:ext cx="648072" cy="5823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6020" idx="0"/>
          </p:cNvCxnSpPr>
          <p:nvPr/>
        </p:nvCxnSpPr>
        <p:spPr>
          <a:xfrm flipV="1">
            <a:off x="3738808" y="2276872"/>
            <a:ext cx="15009" cy="1255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" idx="4"/>
          </p:cNvCxnSpPr>
          <p:nvPr/>
        </p:nvCxnSpPr>
        <p:spPr>
          <a:xfrm flipV="1">
            <a:off x="1412032" y="2276872"/>
            <a:ext cx="99628" cy="1168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6020" idx="2"/>
            <a:endCxn id="86021" idx="3"/>
          </p:cNvCxnSpPr>
          <p:nvPr/>
        </p:nvCxnSpPr>
        <p:spPr>
          <a:xfrm flipH="1">
            <a:off x="2791619" y="4062855"/>
            <a:ext cx="947189" cy="567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4" idx="7"/>
          </p:cNvCxnSpPr>
          <p:nvPr/>
        </p:nvCxnSpPr>
        <p:spPr>
          <a:xfrm flipH="1">
            <a:off x="1590243" y="3000011"/>
            <a:ext cx="821517" cy="519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94511" y="2815345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30" name="TextBox 29"/>
          <p:cNvSpPr txBox="1"/>
          <p:nvPr/>
        </p:nvSpPr>
        <p:spPr>
          <a:xfrm>
            <a:off x="3584540" y="1840178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1335971" y="1853392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</a:t>
            </a:r>
            <a:endParaRPr lang="he-IL" dirty="0"/>
          </a:p>
        </p:txBody>
      </p:sp>
      <p:sp>
        <p:nvSpPr>
          <p:cNvPr id="33" name="TextBox 32"/>
          <p:cNvSpPr txBox="1"/>
          <p:nvPr/>
        </p:nvSpPr>
        <p:spPr>
          <a:xfrm>
            <a:off x="2360404" y="4445551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35" name="TextBox 34"/>
          <p:cNvSpPr txBox="1"/>
          <p:nvPr/>
        </p:nvSpPr>
        <p:spPr>
          <a:xfrm>
            <a:off x="3569530" y="361307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1235320" y="3521774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38" name="TextBox 37"/>
          <p:cNvSpPr txBox="1"/>
          <p:nvPr/>
        </p:nvSpPr>
        <p:spPr>
          <a:xfrm>
            <a:off x="692292" y="1840178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V1</a:t>
            </a:r>
            <a:endParaRPr lang="he-IL" dirty="0"/>
          </a:p>
        </p:txBody>
      </p:sp>
      <p:sp>
        <p:nvSpPr>
          <p:cNvPr id="39" name="TextBox 38"/>
          <p:cNvSpPr txBox="1"/>
          <p:nvPr/>
        </p:nvSpPr>
        <p:spPr>
          <a:xfrm>
            <a:off x="633194" y="353263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V2</a:t>
            </a:r>
            <a:endParaRPr lang="he-IL" dirty="0"/>
          </a:p>
        </p:txBody>
      </p:sp>
      <p:sp>
        <p:nvSpPr>
          <p:cNvPr id="40" name="TextBox 39"/>
          <p:cNvSpPr txBox="1"/>
          <p:nvPr/>
        </p:nvSpPr>
        <p:spPr>
          <a:xfrm>
            <a:off x="1751893" y="458368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V3</a:t>
            </a:r>
            <a:endParaRPr lang="he-IL" dirty="0"/>
          </a:p>
        </p:txBody>
      </p:sp>
      <p:sp>
        <p:nvSpPr>
          <p:cNvPr id="41" name="TextBox 40"/>
          <p:cNvSpPr txBox="1"/>
          <p:nvPr/>
        </p:nvSpPr>
        <p:spPr>
          <a:xfrm>
            <a:off x="2196994" y="3327956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V4</a:t>
            </a:r>
            <a:endParaRPr lang="he-IL" dirty="0"/>
          </a:p>
        </p:txBody>
      </p:sp>
      <p:sp>
        <p:nvSpPr>
          <p:cNvPr id="42" name="TextBox 41"/>
          <p:cNvSpPr txBox="1"/>
          <p:nvPr/>
        </p:nvSpPr>
        <p:spPr>
          <a:xfrm>
            <a:off x="4105206" y="356454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V5</a:t>
            </a:r>
            <a:endParaRPr lang="he-IL" dirty="0"/>
          </a:p>
        </p:txBody>
      </p:sp>
      <p:sp>
        <p:nvSpPr>
          <p:cNvPr id="43" name="TextBox 42"/>
          <p:cNvSpPr txBox="1"/>
          <p:nvPr/>
        </p:nvSpPr>
        <p:spPr>
          <a:xfrm>
            <a:off x="2976619" y="1825391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V6</a:t>
            </a:r>
            <a:endParaRPr lang="he-IL" dirty="0"/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27145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37949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96326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318571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82" y="5373216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25" y="260648"/>
            <a:ext cx="523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7740352" y="34109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V1</a:t>
            </a:r>
            <a:endParaRPr lang="he-IL" dirty="0"/>
          </a:p>
        </p:txBody>
      </p:sp>
      <p:sp>
        <p:nvSpPr>
          <p:cNvPr id="62" name="TextBox 61"/>
          <p:cNvSpPr txBox="1"/>
          <p:nvPr/>
        </p:nvSpPr>
        <p:spPr>
          <a:xfrm>
            <a:off x="7748756" y="1376868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V2</a:t>
            </a:r>
            <a:endParaRPr lang="he-IL" dirty="0"/>
          </a:p>
        </p:txBody>
      </p:sp>
      <p:sp>
        <p:nvSpPr>
          <p:cNvPr id="63" name="TextBox 62"/>
          <p:cNvSpPr txBox="1"/>
          <p:nvPr/>
        </p:nvSpPr>
        <p:spPr>
          <a:xfrm>
            <a:off x="7761948" y="2418395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V3</a:t>
            </a:r>
            <a:endParaRPr lang="he-IL" dirty="0"/>
          </a:p>
        </p:txBody>
      </p:sp>
      <p:sp>
        <p:nvSpPr>
          <p:cNvPr id="64" name="TextBox 63"/>
          <p:cNvSpPr txBox="1"/>
          <p:nvPr/>
        </p:nvSpPr>
        <p:spPr>
          <a:xfrm>
            <a:off x="7737181" y="3428410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V4</a:t>
            </a:r>
            <a:endParaRPr lang="he-IL" dirty="0"/>
          </a:p>
        </p:txBody>
      </p:sp>
      <p:sp>
        <p:nvSpPr>
          <p:cNvPr id="65" name="TextBox 64"/>
          <p:cNvSpPr txBox="1"/>
          <p:nvPr/>
        </p:nvSpPr>
        <p:spPr>
          <a:xfrm>
            <a:off x="7734010" y="4446754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V5</a:t>
            </a:r>
            <a:endParaRPr lang="he-IL" dirty="0"/>
          </a:p>
        </p:txBody>
      </p:sp>
      <p:sp>
        <p:nvSpPr>
          <p:cNvPr id="66" name="TextBox 65"/>
          <p:cNvSpPr txBox="1"/>
          <p:nvPr/>
        </p:nvSpPr>
        <p:spPr>
          <a:xfrm>
            <a:off x="7734010" y="5453662"/>
            <a:ext cx="4667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V6</a:t>
            </a:r>
            <a:endParaRPr lang="he-IL" dirty="0"/>
          </a:p>
        </p:txBody>
      </p:sp>
      <p:cxnSp>
        <p:nvCxnSpPr>
          <p:cNvPr id="45" name="Straight Connector 44"/>
          <p:cNvCxnSpPr>
            <a:stCxn id="60" idx="2"/>
            <a:endCxn id="86022" idx="0"/>
          </p:cNvCxnSpPr>
          <p:nvPr/>
        </p:nvCxnSpPr>
        <p:spPr>
          <a:xfrm flipH="1">
            <a:off x="7210202" y="790873"/>
            <a:ext cx="3961" cy="5362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6022" idx="2"/>
            <a:endCxn id="56" idx="0"/>
          </p:cNvCxnSpPr>
          <p:nvPr/>
        </p:nvCxnSpPr>
        <p:spPr>
          <a:xfrm>
            <a:off x="7210202" y="1857370"/>
            <a:ext cx="0" cy="4805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7190032" y="4850110"/>
            <a:ext cx="3961" cy="5362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7" idx="2"/>
            <a:endCxn id="58" idx="0"/>
          </p:cNvCxnSpPr>
          <p:nvPr/>
        </p:nvCxnSpPr>
        <p:spPr>
          <a:xfrm flipH="1">
            <a:off x="7210201" y="3926551"/>
            <a:ext cx="1" cy="3920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86022" idx="3"/>
            <a:endCxn id="57" idx="3"/>
          </p:cNvCxnSpPr>
          <p:nvPr/>
        </p:nvCxnSpPr>
        <p:spPr>
          <a:xfrm>
            <a:off x="7472139" y="1592258"/>
            <a:ext cx="12700" cy="2069181"/>
          </a:xfrm>
          <a:prstGeom prst="curvedConnector3">
            <a:avLst>
              <a:gd name="adj1" fmla="val 180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6" idx="1"/>
            <a:endCxn id="58" idx="1"/>
          </p:cNvCxnSpPr>
          <p:nvPr/>
        </p:nvCxnSpPr>
        <p:spPr>
          <a:xfrm rot="10800000" flipV="1">
            <a:off x="6948264" y="2603062"/>
            <a:ext cx="1" cy="1980622"/>
          </a:xfrm>
          <a:prstGeom prst="curvedConnector3">
            <a:avLst>
              <a:gd name="adj1" fmla="val 2286010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2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654" y="3440159"/>
            <a:ext cx="439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7051054" y="2446013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90" name="TextBox 89"/>
          <p:cNvSpPr txBox="1"/>
          <p:nvPr/>
        </p:nvSpPr>
        <p:spPr>
          <a:xfrm>
            <a:off x="7024716" y="5456011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91" name="TextBox 90"/>
          <p:cNvSpPr txBox="1"/>
          <p:nvPr/>
        </p:nvSpPr>
        <p:spPr>
          <a:xfrm>
            <a:off x="7026245" y="1401964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92" name="TextBox 91"/>
          <p:cNvSpPr txBox="1"/>
          <p:nvPr/>
        </p:nvSpPr>
        <p:spPr>
          <a:xfrm>
            <a:off x="7040923" y="4399018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93" name="TextBox 92"/>
          <p:cNvSpPr txBox="1"/>
          <p:nvPr/>
        </p:nvSpPr>
        <p:spPr>
          <a:xfrm>
            <a:off x="7044642" y="341094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</a:t>
            </a:r>
            <a:endParaRPr lang="he-IL" dirty="0"/>
          </a:p>
        </p:txBody>
      </p:sp>
      <p:sp>
        <p:nvSpPr>
          <p:cNvPr id="86029" name="TextBox 86028"/>
          <p:cNvSpPr txBox="1"/>
          <p:nvPr/>
        </p:nvSpPr>
        <p:spPr>
          <a:xfrm>
            <a:off x="3561333" y="4595026"/>
            <a:ext cx="283282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Are they equal?</a:t>
            </a:r>
            <a:endParaRPr lang="he-IL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30" name="TextBox 86029"/>
          <p:cNvSpPr txBox="1"/>
          <p:nvPr/>
        </p:nvSpPr>
        <p:spPr>
          <a:xfrm>
            <a:off x="4305126" y="5302123"/>
            <a:ext cx="126028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Trivial</a:t>
            </a:r>
            <a:endParaRPr lang="he-IL" sz="2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/>
      <p:bldP spid="860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1802</Words>
  <Application>Microsoft Office PowerPoint</Application>
  <PresentationFormat>On-screen Show (4:3)</PresentationFormat>
  <Paragraphs>507</Paragraphs>
  <Slides>58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Bitmap Image</vt:lpstr>
      <vt:lpstr>On the Hardness of Optimal Vertex Relabeling and Restricted Vertex Relabeling</vt:lpstr>
      <vt:lpstr>Historical Connection</vt:lpstr>
      <vt:lpstr>Motivation</vt:lpstr>
      <vt:lpstr>No Wonder…</vt:lpstr>
      <vt:lpstr>15-Puzzle</vt:lpstr>
      <vt:lpstr>We would like…</vt:lpstr>
      <vt:lpstr>Problem!!!</vt:lpstr>
      <vt:lpstr>Historical solutions:</vt:lpstr>
      <vt:lpstr>What about graphs in graphs?</vt:lpstr>
      <vt:lpstr>What about approximations?</vt:lpstr>
      <vt:lpstr>Vertex Relabeling</vt:lpstr>
      <vt:lpstr>Vertex Relabeling</vt:lpstr>
      <vt:lpstr>Vertex Relabeling</vt:lpstr>
      <vt:lpstr>Vertex Relabeling</vt:lpstr>
      <vt:lpstr>Connection to 15-puzzle</vt:lpstr>
      <vt:lpstr>History</vt:lpstr>
      <vt:lpstr>Our Contributions:</vt:lpstr>
      <vt:lpstr>History (last time this talk):</vt:lpstr>
      <vt:lpstr>The Decision Problem</vt:lpstr>
      <vt:lpstr>The Decision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Reduction</vt:lpstr>
      <vt:lpstr>Example:</vt:lpstr>
      <vt:lpstr>Example:</vt:lpstr>
      <vt:lpstr>Example:</vt:lpstr>
      <vt:lpstr>Example:</vt:lpstr>
      <vt:lpstr>Interchange Distance</vt:lpstr>
      <vt:lpstr>The Reduction (Proof by Example)</vt:lpstr>
      <vt:lpstr>Pattern Matching helped Vertex Relabeling …</vt:lpstr>
      <vt:lpstr>The Swap Matching Restriction</vt:lpstr>
      <vt:lpstr>The Unique Version of a String</vt:lpstr>
      <vt:lpstr>Inversion</vt:lpstr>
      <vt:lpstr>Muir’s Theorem (1882)</vt:lpstr>
      <vt:lpstr>Algorithm for Finding Number of Inversions </vt:lpstr>
      <vt:lpstr>Algorithm for Finding Number of Inversions </vt:lpstr>
      <vt:lpstr>Back to Vertex Relabeling</vt:lpstr>
      <vt:lpstr>Vertex Relabeling to Perfect Matching</vt:lpstr>
      <vt:lpstr>Vertex Relabeling to Perfect Matching</vt:lpstr>
      <vt:lpstr>Perfect Matching to Vertex Relabeling </vt:lpstr>
      <vt:lpstr>Perfect Matching to Vertex Relabeling </vt:lpstr>
      <vt:lpstr>Time</vt:lpstr>
      <vt:lpstr>Open Problems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Approximate On-line Palindrome Recognition, and Applications</dc:title>
  <dc:creator>benny</dc:creator>
  <cp:lastModifiedBy>user</cp:lastModifiedBy>
  <cp:revision>206</cp:revision>
  <dcterms:created xsi:type="dcterms:W3CDTF">2014-05-30T09:22:09Z</dcterms:created>
  <dcterms:modified xsi:type="dcterms:W3CDTF">2015-07-01T05:14:59Z</dcterms:modified>
</cp:coreProperties>
</file>