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378" r:id="rId3"/>
    <p:sldId id="459" r:id="rId4"/>
    <p:sldId id="460" r:id="rId5"/>
    <p:sldId id="379" r:id="rId6"/>
    <p:sldId id="457" r:id="rId7"/>
    <p:sldId id="260" r:id="rId8"/>
    <p:sldId id="484" r:id="rId9"/>
    <p:sldId id="380" r:id="rId10"/>
    <p:sldId id="381" r:id="rId11"/>
    <p:sldId id="458" r:id="rId12"/>
    <p:sldId id="382" r:id="rId13"/>
    <p:sldId id="429" r:id="rId14"/>
    <p:sldId id="264" r:id="rId15"/>
    <p:sldId id="339" r:id="rId16"/>
    <p:sldId id="437" r:id="rId17"/>
    <p:sldId id="467" r:id="rId18"/>
    <p:sldId id="469" r:id="rId19"/>
    <p:sldId id="476" r:id="rId20"/>
    <p:sldId id="482" r:id="rId21"/>
    <p:sldId id="483" r:id="rId22"/>
    <p:sldId id="405" r:id="rId23"/>
    <p:sldId id="406" r:id="rId24"/>
    <p:sldId id="408" r:id="rId25"/>
    <p:sldId id="410" r:id="rId26"/>
    <p:sldId id="468" r:id="rId27"/>
    <p:sldId id="477" r:id="rId28"/>
    <p:sldId id="413" r:id="rId29"/>
    <p:sldId id="478" r:id="rId30"/>
    <p:sldId id="446" r:id="rId31"/>
    <p:sldId id="447" r:id="rId32"/>
    <p:sldId id="466" r:id="rId33"/>
    <p:sldId id="475" r:id="rId34"/>
    <p:sldId id="471" r:id="rId35"/>
    <p:sldId id="472" r:id="rId36"/>
    <p:sldId id="473" r:id="rId37"/>
    <p:sldId id="451" r:id="rId38"/>
    <p:sldId id="453" r:id="rId39"/>
    <p:sldId id="463" r:id="rId40"/>
    <p:sldId id="470" r:id="rId4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26F347F-A888-3145-8178-1CB20FAB2E8B}">
          <p14:sldIdLst>
            <p14:sldId id="256"/>
            <p14:sldId id="378"/>
            <p14:sldId id="459"/>
            <p14:sldId id="460"/>
            <p14:sldId id="379"/>
            <p14:sldId id="457"/>
            <p14:sldId id="260"/>
            <p14:sldId id="484"/>
            <p14:sldId id="380"/>
            <p14:sldId id="381"/>
            <p14:sldId id="458"/>
            <p14:sldId id="382"/>
            <p14:sldId id="429"/>
            <p14:sldId id="264"/>
            <p14:sldId id="339"/>
            <p14:sldId id="437"/>
            <p14:sldId id="467"/>
            <p14:sldId id="469"/>
            <p14:sldId id="476"/>
            <p14:sldId id="482"/>
            <p14:sldId id="483"/>
            <p14:sldId id="405"/>
            <p14:sldId id="406"/>
            <p14:sldId id="408"/>
            <p14:sldId id="410"/>
            <p14:sldId id="468"/>
            <p14:sldId id="477"/>
            <p14:sldId id="413"/>
            <p14:sldId id="478"/>
            <p14:sldId id="446"/>
            <p14:sldId id="447"/>
            <p14:sldId id="466"/>
            <p14:sldId id="475"/>
            <p14:sldId id="471"/>
            <p14:sldId id="472"/>
            <p14:sldId id="473"/>
            <p14:sldId id="451"/>
            <p14:sldId id="453"/>
          </p14:sldIdLst>
        </p14:section>
        <p14:section name="For questions" id="{A16EC923-CADC-4D45-BF5B-FFA76E88D68F}">
          <p14:sldIdLst>
            <p14:sldId id="463"/>
            <p14:sldId id="4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EA5"/>
    <a:srgbClr val="A034ED"/>
    <a:srgbClr val="E487FF"/>
    <a:srgbClr val="51F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72134" autoAdjust="0"/>
  </p:normalViewPr>
  <p:slideViewPr>
    <p:cSldViewPr snapToGrid="0" snapToObjects="1">
      <p:cViewPr>
        <p:scale>
          <a:sx n="72" d="100"/>
          <a:sy n="72" d="100"/>
        </p:scale>
        <p:origin x="-1800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6" y="45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8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65B6-397E-5745-BC25-30FAB89F7A86}" type="datetimeFigureOut">
              <a:rPr kumimoji="1" lang="ja-JP" altLang="en-US" smtClean="0"/>
              <a:t>2014/06/13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F3853-EFFF-0A4A-B7D1-6368D4044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60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Im</a:t>
            </a:r>
            <a:r>
              <a:rPr kumimoji="1" lang="en-US" altLang="ja-JP" dirty="0" smtClean="0"/>
              <a:t> Shiho Sugimoto a master student of </a:t>
            </a:r>
            <a:r>
              <a:rPr kumimoji="1" lang="en-US" altLang="ja-JP" dirty="0" err="1" smtClean="0"/>
              <a:t>kyushu</a:t>
            </a:r>
            <a:r>
              <a:rPr kumimoji="1" lang="en-US" altLang="ja-JP" dirty="0" smtClean="0"/>
              <a:t>-university japan</a:t>
            </a:r>
            <a:r>
              <a:rPr kumimoji="1" lang="en-US" altLang="ja-JP" baseline="0" dirty="0" smtClean="0"/>
              <a:t> and </a:t>
            </a:r>
            <a:r>
              <a:rPr kumimoji="1" lang="en-US" altLang="ja-JP" dirty="0" smtClean="0"/>
              <a:t>This is joint work with</a:t>
            </a:r>
            <a:r>
              <a:rPr kumimoji="1" lang="en-US" altLang="ja-JP" baseline="0" dirty="0" smtClean="0"/>
              <a:t> Tomohiro I, </a:t>
            </a:r>
            <a:r>
              <a:rPr kumimoji="1" lang="en-US" altLang="ja-JP" baseline="0" dirty="0" err="1" smtClean="0"/>
              <a:t>Shunsuke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Inenaga</a:t>
            </a:r>
            <a:r>
              <a:rPr kumimoji="1" lang="en-US" altLang="ja-JP" baseline="0" dirty="0" smtClean="0"/>
              <a:t>, Hideo </a:t>
            </a:r>
            <a:r>
              <a:rPr kumimoji="1" lang="en-US" altLang="ja-JP" baseline="0" dirty="0" err="1" smtClean="0"/>
              <a:t>Bannai</a:t>
            </a:r>
            <a:r>
              <a:rPr kumimoji="1" lang="en-US" altLang="ja-JP" baseline="0" dirty="0" smtClean="0"/>
              <a:t> and Masayuki Takeda from Kyushu-University.</a:t>
            </a:r>
          </a:p>
          <a:p>
            <a:r>
              <a:rPr kumimoji="1" lang="en-US" altLang="ja-JP" baseline="0" dirty="0" smtClean="0"/>
              <a:t>Tomohiro I is currently working at Technical University of Dortmund.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48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explain palindromic covers first.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This is the definition of palindromic cover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.</a:t>
            </a:r>
          </a:p>
          <a:p>
            <a:r>
              <a:rPr kumimoji="1" lang="ja-JP" altLang="en-US" dirty="0" smtClean="0"/>
              <a:t>If the substrings corresponding to the intervals in a cover are palindromes, then it is called a palindromic cover.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A string can have many palindromic covers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this string, an example of a palindromic cover is this.</a:t>
            </a:r>
          </a:p>
          <a:p>
            <a:r>
              <a:rPr kumimoji="1" lang="en-US" altLang="ja-JP" baseline="0" dirty="0" smtClean="0"/>
              <a:t>Remark that all intervals correspond to palindromes.</a:t>
            </a:r>
          </a:p>
          <a:p>
            <a:r>
              <a:rPr kumimoji="1" lang="en-US" altLang="ja-JP" baseline="0" dirty="0" smtClean="0"/>
              <a:t>The first one is </a:t>
            </a:r>
            <a:r>
              <a:rPr kumimoji="1" lang="en-US" altLang="ja-JP" baseline="0" dirty="0" err="1" smtClean="0"/>
              <a:t>aabaa</a:t>
            </a:r>
            <a:r>
              <a:rPr kumimoji="1" lang="en-US" altLang="ja-JP" baseline="0" dirty="0" smtClean="0"/>
              <a:t> the second is </a:t>
            </a:r>
            <a:r>
              <a:rPr kumimoji="1" lang="en-US" altLang="ja-JP" baseline="0" dirty="0" err="1" smtClean="0"/>
              <a:t>abaabaabaabababababa</a:t>
            </a:r>
            <a:r>
              <a:rPr kumimoji="1" lang="en-US" altLang="ja-JP" baseline="0" dirty="0" smtClean="0"/>
              <a:t> the third is </a:t>
            </a:r>
            <a:r>
              <a:rPr kumimoji="1" lang="en-US" altLang="ja-JP" baseline="0" dirty="0" err="1" smtClean="0"/>
              <a:t>aababaabbahh</a:t>
            </a:r>
            <a:r>
              <a:rPr kumimoji="1" lang="en-US" altLang="ja-JP" baseline="0" dirty="0" smtClean="0"/>
              <a:t> the fourth is </a:t>
            </a:r>
            <a:r>
              <a:rPr kumimoji="1" lang="en-US" altLang="ja-JP" baseline="0" dirty="0" err="1" smtClean="0"/>
              <a:t>aabbaa</a:t>
            </a:r>
            <a:r>
              <a:rPr kumimoji="1" lang="en-US" altLang="ja-JP" baseline="0" dirty="0" smtClean="0"/>
              <a:t> and the last one is aba.</a:t>
            </a:r>
          </a:p>
          <a:p>
            <a:r>
              <a:rPr kumimoji="1" lang="en-US" altLang="ja-JP" baseline="0" dirty="0" smtClean="0"/>
              <a:t>Another example of a palindromic cover is this. All these purple intervals correspond to palindromes and cover all the positions.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207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Note that every string has at least one palindromic cover</a:t>
            </a:r>
            <a:r>
              <a:rPr kumimoji="1" lang="en-US" altLang="ja-JP" dirty="0" smtClean="0"/>
              <a:t>,</a:t>
            </a:r>
          </a:p>
          <a:p>
            <a:r>
              <a:rPr kumimoji="1" lang="ja-JP" altLang="en-US" dirty="0" smtClean="0"/>
              <a:t>because a single character is a palindrome.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207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This </a:t>
            </a:r>
            <a:r>
              <a:rPr kumimoji="1" lang="ja-JP" altLang="en-US" dirty="0"/>
              <a:t>is the </a:t>
            </a:r>
            <a:r>
              <a:rPr kumimoji="1" lang="ja-JP" altLang="en-US" dirty="0" smtClean="0"/>
              <a:t>problem</a:t>
            </a:r>
            <a:r>
              <a:rPr kumimoji="1" lang="en-US" altLang="ja-JP" dirty="0" smtClean="0"/>
              <a:t> to solve</a:t>
            </a:r>
            <a:r>
              <a:rPr kumimoji="1" lang="ja-JP" altLang="en-US" dirty="0" smtClean="0"/>
              <a:t>.</a:t>
            </a:r>
            <a:endParaRPr kumimoji="1" lang="ja-JP" altLang="en-US" dirty="0"/>
          </a:p>
          <a:p>
            <a:r>
              <a:rPr kumimoji="1" lang="ja-JP" altLang="en-US" dirty="0"/>
              <a:t>We want to compute a smallest palindromic cover of a given </a:t>
            </a:r>
            <a:r>
              <a:rPr kumimoji="1" lang="ja-JP" altLang="en-US" dirty="0" smtClean="0"/>
              <a:t>string</a:t>
            </a:r>
            <a:r>
              <a:rPr kumimoji="1" lang="en-US" altLang="ja-JP" dirty="0" smtClean="0"/>
              <a:t>,</a:t>
            </a:r>
          </a:p>
          <a:p>
            <a:r>
              <a:rPr kumimoji="1" lang="en-US" altLang="ja-JP" dirty="0" smtClean="0"/>
              <a:t>which</a:t>
            </a:r>
            <a:r>
              <a:rPr kumimoji="1" lang="en-US" altLang="ja-JP" baseline="0" dirty="0" smtClean="0"/>
              <a:t> contains minimum number of intervals corresponding to palindromes.</a:t>
            </a:r>
            <a:endParaRPr kumimoji="1" lang="ja-JP" altLang="en-US" dirty="0"/>
          </a:p>
          <a:p>
            <a:r>
              <a:rPr kumimoji="1" lang="ja-JP" altLang="en-US" dirty="0"/>
              <a:t>This is an example of 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 </a:t>
            </a:r>
            <a:r>
              <a:rPr kumimoji="1" lang="ja-JP" altLang="en-US" dirty="0"/>
              <a:t>smallest palindromic </a:t>
            </a:r>
            <a:r>
              <a:rPr kumimoji="1" lang="ja-JP" altLang="en-US" dirty="0" smtClean="0"/>
              <a:t>cover</a:t>
            </a:r>
            <a:r>
              <a:rPr kumimoji="1" lang="en-US" altLang="ja-JP" dirty="0" smtClean="0"/>
              <a:t> of this string with</a:t>
            </a:r>
            <a:r>
              <a:rPr kumimoji="1" lang="en-US" altLang="ja-JP" baseline="0" dirty="0" smtClean="0"/>
              <a:t> four intervals</a:t>
            </a:r>
            <a:r>
              <a:rPr kumimoji="1" lang="ja-JP" altLang="en-US" dirty="0" smtClean="0"/>
              <a:t>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general, there can be many smallest palindromic</a:t>
            </a:r>
            <a:r>
              <a:rPr kumimoji="1" lang="en-US" altLang="ja-JP" baseline="0" dirty="0" smtClean="0"/>
              <a:t> covers for the same string.</a:t>
            </a:r>
          </a:p>
          <a:p>
            <a:r>
              <a:rPr kumimoji="1" lang="en-US" altLang="ja-JP" baseline="0" dirty="0" smtClean="0"/>
              <a:t>We want to compute one of them.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20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Now I explain the basic idea of our algorithm.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It is not difficult to see that the number of palindromes in a string can be quadratic.</a:t>
            </a:r>
          </a:p>
          <a:p>
            <a:r>
              <a:rPr kumimoji="1" lang="ja-JP" altLang="en-US" dirty="0" smtClean="0"/>
              <a:t>Therefore a naive algorithm to compute SPC takes order n squared time.</a:t>
            </a:r>
          </a:p>
          <a:p>
            <a:r>
              <a:rPr kumimoji="1" lang="ja-JP" altLang="en-US" dirty="0" smtClean="0"/>
              <a:t>However, we show how to compute it in linear time using only maximal palindromes.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the next slide, I</a:t>
            </a:r>
            <a:r>
              <a:rPr kumimoji="1" lang="en-US" altLang="ja-JP" baseline="0" dirty="0" smtClean="0"/>
              <a:t> explain what maximal palindromes are.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08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the definition of maximal palindromes.</a:t>
            </a:r>
          </a:p>
          <a:p>
            <a:r>
              <a:rPr kumimoji="1" lang="en-US" altLang="ja-JP" baseline="0" dirty="0" smtClean="0"/>
              <a:t>If a substring of w is a palindrome and cannot be extended to the left and right,</a:t>
            </a:r>
          </a:p>
          <a:p>
            <a:r>
              <a:rPr kumimoji="1" lang="en-US" altLang="ja-JP" baseline="0" dirty="0" smtClean="0"/>
              <a:t>then it is called a maximal palindrome of w.</a:t>
            </a:r>
          </a:p>
          <a:p>
            <a:r>
              <a:rPr kumimoji="1" lang="en-US" altLang="ja-JP" baseline="0" dirty="0" smtClean="0"/>
              <a:t>This is an example of a maximal palindrome.</a:t>
            </a:r>
          </a:p>
          <a:p>
            <a:r>
              <a:rPr kumimoji="1" lang="en-US" altLang="ja-JP" baseline="0" dirty="0" smtClean="0"/>
              <a:t>Position 6 is called the center of this maximal palindrome.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693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another</a:t>
            </a:r>
            <a:r>
              <a:rPr kumimoji="1" lang="en-US" altLang="ja-JP" baseline="0" dirty="0" smtClean="0"/>
              <a:t> example of a maximal palindrome with center 14.5.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693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ja-JP" sz="2400" dirty="0" smtClean="0"/>
              <a:t>it is clear that</a:t>
            </a:r>
            <a:r>
              <a:rPr lang="en-US" altLang="ja-JP" sz="2400" baseline="0" dirty="0" smtClean="0"/>
              <a:t> t</a:t>
            </a:r>
            <a:r>
              <a:rPr lang="en-US" altLang="ja-JP" sz="2400" dirty="0" smtClean="0"/>
              <a:t>he number of maximal palindromes of string of length 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 is 2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-1.</a:t>
            </a:r>
          </a:p>
          <a:p>
            <a:pPr lvl="1"/>
            <a:r>
              <a:rPr lang="en-US" altLang="ja-JP" sz="2400" dirty="0" smtClean="0"/>
              <a:t>Also all palindromes of string 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 are substrings of some maximal palindromes of string 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.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693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 smtClean="0"/>
              <a:t>Because we want to cover the input string with fewest palindromes, it suffices to consider only maximal palindromes.</a:t>
            </a:r>
            <a:endParaRPr lang="en-US" altLang="ja-JP" sz="2400" i="1" dirty="0" smtClean="0"/>
          </a:p>
          <a:p>
            <a:r>
              <a:rPr lang="en-US" altLang="ja-JP" dirty="0" smtClean="0"/>
              <a:t>and </a:t>
            </a:r>
            <a:r>
              <a:rPr lang="en-US" altLang="ja-JP" dirty="0" err="1" smtClean="0"/>
              <a:t>manacher</a:t>
            </a:r>
            <a:r>
              <a:rPr lang="en-US" altLang="ja-JP" dirty="0" smtClean="0"/>
              <a:t> showed all maximal</a:t>
            </a:r>
            <a:r>
              <a:rPr lang="en-US" altLang="ja-JP" baseline="0" dirty="0" smtClean="0"/>
              <a:t> palindromes can be computed in O(n)time.</a:t>
            </a:r>
          </a:p>
          <a:p>
            <a:r>
              <a:rPr lang="en-US" altLang="ja-JP" sz="2400" baseline="0" dirty="0" smtClean="0"/>
              <a:t>Additionally we u</a:t>
            </a:r>
            <a:r>
              <a:rPr lang="en-US" altLang="ja-JP" sz="2400" dirty="0" smtClean="0"/>
              <a:t>se a well known algorithm</a:t>
            </a:r>
            <a:r>
              <a:rPr lang="en-US" altLang="ja-JP" sz="2400" baseline="0" dirty="0" smtClean="0"/>
              <a:t> which</a:t>
            </a:r>
            <a:r>
              <a:rPr lang="en-US" altLang="ja-JP" sz="2400" dirty="0" smtClean="0"/>
              <a:t> computes a smallest cover of 2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-1 intervals in </a:t>
            </a:r>
            <a:r>
              <a:rPr lang="en-US" altLang="ja-JP" sz="2400" i="1" dirty="0" smtClean="0"/>
              <a:t>O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) time.</a:t>
            </a:r>
          </a:p>
          <a:p>
            <a:r>
              <a:rPr lang="en-US" altLang="ja-JP" dirty="0" smtClean="0"/>
              <a:t>Therefore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a smallest palindromic cover can be computed in </a:t>
            </a:r>
            <a:r>
              <a:rPr lang="en-US" altLang="ja-JP" i="1" dirty="0" smtClean="0"/>
              <a:t>O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time.</a:t>
            </a:r>
          </a:p>
          <a:p>
            <a:endParaRPr lang="en-US" altLang="ja-JP" i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55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show</a:t>
            </a:r>
            <a:r>
              <a:rPr kumimoji="1" lang="en-US" altLang="ja-JP" baseline="0" dirty="0" smtClean="0"/>
              <a:t> how our algorithm computes a smallest palindromic cover on this example.</a:t>
            </a:r>
          </a:p>
          <a:p>
            <a:r>
              <a:rPr kumimoji="1" lang="en-US" altLang="ja-JP" baseline="0" dirty="0" smtClean="0"/>
              <a:t>these are all the maximal palindromes of this string.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120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greedily choose the palindrome reaching the fur</a:t>
            </a:r>
            <a:r>
              <a:rPr kumimoji="1" lang="en-US" altLang="ja-JP" baseline="0" dirty="0" smtClean="0"/>
              <a:t>thest position to the right.</a:t>
            </a:r>
            <a:endParaRPr kumimoji="1" lang="en-US" altLang="ja-JP" dirty="0" smtClean="0"/>
          </a:p>
          <a:p>
            <a:r>
              <a:rPr kumimoji="1" lang="en-US" altLang="ja-JP" dirty="0" smtClean="0"/>
              <a:t>so first we</a:t>
            </a:r>
            <a:r>
              <a:rPr kumimoji="1" lang="en-US" altLang="ja-JP" baseline="0" dirty="0" smtClean="0"/>
              <a:t> choose the longest palindrome starting at position one.</a:t>
            </a:r>
          </a:p>
          <a:p>
            <a:r>
              <a:rPr kumimoji="1" lang="en-US" altLang="ja-JP" dirty="0" smtClean="0"/>
              <a:t>then</a:t>
            </a:r>
            <a:r>
              <a:rPr kumimoji="1" lang="en-US" altLang="ja-JP" baseline="0" dirty="0" smtClean="0"/>
              <a:t> the remaining palindromes are chosen greedily from left to right.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0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First, I want to introduce the definition of covers of strings.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When the union of intervals containts all positions of a string,</a:t>
            </a:r>
          </a:p>
          <a:p>
            <a:r>
              <a:rPr kumimoji="1" lang="en-US" altLang="ja-JP" baseline="0" dirty="0" smtClean="0"/>
              <a:t>then this set is called a cover of the string.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There exist several kind of covers with specific properties.</a:t>
            </a:r>
          </a:p>
          <a:p>
            <a:r>
              <a:rPr kumimoji="1" lang="en-US" altLang="ja-JP" baseline="0" dirty="0" smtClean="0"/>
              <a:t>The most well-known cover is such that all the strings corresponding to the intervals are equal,</a:t>
            </a:r>
          </a:p>
          <a:p>
            <a:r>
              <a:rPr kumimoji="1" lang="en-US" altLang="ja-JP" baseline="0" dirty="0" smtClean="0"/>
              <a:t>which looks like this for this string.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0846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a smallest palindromic cover of this string.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01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it is also possible to extend</a:t>
            </a:r>
            <a:r>
              <a:rPr kumimoji="1" lang="en-US" altLang="ja-JP" baseline="0" dirty="0" smtClean="0"/>
              <a:t> this algorithm online but I omit the details due to lack of time.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01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Now, I turn to a factorization of a string with palindromes.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When all factors of factorization of string </a:t>
            </a:r>
            <a:r>
              <a:rPr lang="en-US" altLang="ja-JP" i="1" dirty="0" smtClean="0"/>
              <a:t> w </a:t>
            </a:r>
            <a:r>
              <a:rPr lang="en-US" altLang="ja-JP" dirty="0" smtClean="0"/>
              <a:t>are palindromes, it is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called a palindromic factorization of string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.</a:t>
            </a:r>
            <a:endParaRPr lang="ja-JP" altLang="en-US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</a:t>
            </a:r>
            <a:r>
              <a:rPr kumimoji="1" lang="en-US" altLang="ja-JP" baseline="0" dirty="0" smtClean="0"/>
              <a:t> example of a palindromic factorization of this string.</a:t>
            </a:r>
          </a:p>
          <a:p>
            <a:r>
              <a:rPr kumimoji="1" lang="en-US" altLang="ja-JP" baseline="0" dirty="0" smtClean="0"/>
              <a:t>Observe that each factor is a palindrome.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Then,</a:t>
            </a:r>
            <a:r>
              <a:rPr kumimoji="1" lang="en-US" altLang="ja-JP" baseline="0" dirty="0" smtClean="0"/>
              <a:t> when the number of factors of a palindromic factorization of string w is minimum, it is called a smallest palindromic factorization of string w.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This is an example of a smallest palindromic factorization of this string.</a:t>
            </a:r>
          </a:p>
          <a:p>
            <a:r>
              <a:rPr kumimoji="1" lang="en-US" altLang="ja-JP" dirty="0" smtClean="0"/>
              <a:t>As</a:t>
            </a:r>
            <a:r>
              <a:rPr kumimoji="1" lang="en-US" altLang="ja-JP" baseline="0" dirty="0" smtClean="0"/>
              <a:t> is the case with smallest palindromic covers, there can be many smallest palindromic factorizations.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We want to compute one of them.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We propose an algorithm to compute a smallest palindromic factorization online.</a:t>
            </a:r>
          </a:p>
          <a:p>
            <a:r>
              <a:rPr kumimoji="1" lang="en-US" altLang="ja-JP" baseline="0" dirty="0" smtClean="0"/>
              <a:t>The online means that we scan the input string w from left to right and at each position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we compute the length of the last factor of a smallest factorization of substring of w from1 to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Assume we have processed w 1 to i-1 and think about computing the length of the last factor of a smallest palindromic factorization of w 1 to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We use a dynamic programming to compute it.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91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 key idea is that any smallest palindromic factorization of w 1 to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has one of the suffix palindromes.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912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 key </a:t>
            </a:r>
            <a:r>
              <a:rPr kumimoji="1" lang="en-US" altLang="ja-JP" baseline="0" dirty="0" err="1" smtClean="0"/>
              <a:t>obserbation</a:t>
            </a:r>
            <a:r>
              <a:rPr kumimoji="1" lang="en-US" altLang="ja-JP" baseline="0" dirty="0" smtClean="0"/>
              <a:t> is that any smallest palindromic factorization of w 1 to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has one of the suffix palindromes.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912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However the number of suffix palindromes ending at position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can be omega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so a naïve DP algorithm takes order n squared time.</a:t>
            </a:r>
          </a:p>
          <a:p>
            <a:endParaRPr kumimoji="1" lang="en-US" altLang="ja-JP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To</a:t>
            </a:r>
            <a:r>
              <a:rPr lang="en-US" altLang="ja-JP" sz="1200" b="1" kern="0" baseline="0" dirty="0" smtClean="0">
                <a:solidFill>
                  <a:srgbClr val="000000"/>
                </a:solidFill>
                <a:latin typeface="Times New Roman"/>
                <a:ea typeface="ＭＳ 明朝"/>
              </a:rPr>
              <a:t> overcome this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, we show</a:t>
            </a:r>
            <a:r>
              <a:rPr lang="en-US" altLang="ja-JP" sz="1200" b="1" kern="0" baseline="0" dirty="0" smtClean="0">
                <a:solidFill>
                  <a:srgbClr val="000000"/>
                </a:solidFill>
                <a:latin typeface="Times New Roman"/>
                <a:ea typeface="ＭＳ 明朝"/>
              </a:rPr>
              <a:t> that 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at each position </a:t>
            </a:r>
            <a:r>
              <a:rPr lang="en-US" altLang="ja-JP" sz="12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12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,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/>
            </a:r>
            <a:b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</a:b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it suffices to consider only </a:t>
            </a:r>
            <a:r>
              <a:rPr lang="en-US" altLang="ja-JP" sz="12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O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(log </a:t>
            </a:r>
            <a:r>
              <a:rPr lang="en-US" altLang="ja-JP" sz="12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suffix palindromes.</a:t>
            </a:r>
          </a:p>
          <a:p>
            <a:r>
              <a:rPr kumimoji="1" lang="en-US" altLang="ja-JP" dirty="0" smtClean="0"/>
              <a:t>In the next slide, I will show</a:t>
            </a:r>
            <a:r>
              <a:rPr kumimoji="1" lang="en-US" altLang="ja-JP" baseline="0" dirty="0" smtClean="0"/>
              <a:t> you the reason why.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However the number of suffix palindromes ending at position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can be omega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so a naïve DP algorithm takes order n squared time.</a:t>
            </a:r>
          </a:p>
          <a:p>
            <a:endParaRPr kumimoji="1" lang="en-US" altLang="ja-JP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To</a:t>
            </a:r>
            <a:r>
              <a:rPr lang="en-US" altLang="ja-JP" sz="1200" b="1" kern="0" baseline="0" dirty="0" smtClean="0">
                <a:solidFill>
                  <a:srgbClr val="000000"/>
                </a:solidFill>
                <a:latin typeface="Times New Roman"/>
                <a:ea typeface="ＭＳ 明朝"/>
              </a:rPr>
              <a:t> overcome this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, we show</a:t>
            </a:r>
            <a:r>
              <a:rPr lang="en-US" altLang="ja-JP" sz="1200" b="1" kern="0" baseline="0" dirty="0" smtClean="0">
                <a:solidFill>
                  <a:srgbClr val="000000"/>
                </a:solidFill>
                <a:latin typeface="Times New Roman"/>
                <a:ea typeface="ＭＳ 明朝"/>
              </a:rPr>
              <a:t> that 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at each position </a:t>
            </a:r>
            <a:r>
              <a:rPr lang="en-US" altLang="ja-JP" sz="12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12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,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/>
            </a:r>
            <a:b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</a:b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it suffices to consider only </a:t>
            </a:r>
            <a:r>
              <a:rPr lang="en-US" altLang="ja-JP" sz="12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O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(log </a:t>
            </a:r>
            <a:r>
              <a:rPr lang="en-US" altLang="ja-JP" sz="12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12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suffix palindromes.</a:t>
            </a:r>
          </a:p>
          <a:p>
            <a:r>
              <a:rPr kumimoji="1" lang="en-US" altLang="ja-JP" dirty="0" smtClean="0"/>
              <a:t>In the next slide, I will show</a:t>
            </a:r>
            <a:r>
              <a:rPr kumimoji="1" lang="en-US" altLang="ja-JP" baseline="0" dirty="0" smtClean="0"/>
              <a:t> you the reason why.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Another </a:t>
            </a:r>
            <a:r>
              <a:rPr kumimoji="1" lang="ja-JP" altLang="en-US" dirty="0"/>
              <a:t>example of covers is called abelian cover where all substrings corresponding to the intervals are permutations of the first interval.</a:t>
            </a:r>
          </a:p>
          <a:p>
            <a:r>
              <a:rPr kumimoji="1" lang="ja-JP" altLang="en-US" dirty="0"/>
              <a:t>This is resently considered by matsuda et al</a:t>
            </a:r>
            <a:r>
              <a:rPr kumimoji="1" lang="ja-JP" altLang="en-US" dirty="0" smtClean="0"/>
              <a:t>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an example of an </a:t>
            </a:r>
            <a:r>
              <a:rPr kumimoji="1" lang="en-US" altLang="ja-JP" baseline="0" dirty="0" err="1" smtClean="0"/>
              <a:t>abelian</a:t>
            </a:r>
            <a:r>
              <a:rPr kumimoji="1" lang="en-US" altLang="ja-JP" baseline="0" dirty="0" smtClean="0"/>
              <a:t> cover of this string.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0846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will use the result of </a:t>
            </a:r>
            <a:r>
              <a:rPr kumimoji="1" lang="en-US" altLang="ja-JP" dirty="0" err="1" smtClean="0"/>
              <a:t>apostolico</a:t>
            </a:r>
            <a:r>
              <a:rPr kumimoji="1" lang="en-US" altLang="ja-JP" dirty="0" smtClean="0"/>
              <a:t> et al.</a:t>
            </a:r>
            <a:r>
              <a:rPr kumimoji="1" lang="en-US" altLang="ja-JP" baseline="0" dirty="0" smtClean="0"/>
              <a:t> which shows that there are O(log n) different periods for suffix palindromes.</a:t>
            </a:r>
          </a:p>
          <a:p>
            <a:r>
              <a:rPr kumimoji="1" lang="en-US" altLang="ja-JP" baseline="0" dirty="0" smtClean="0"/>
              <a:t>In this example, these 6 suffix palindromes can be divided into 3 groups, pink, red and blue.</a:t>
            </a:r>
          </a:p>
          <a:p>
            <a:r>
              <a:rPr kumimoji="1" lang="en-US" altLang="ja-JP" baseline="0" dirty="0" smtClean="0"/>
              <a:t>In each group, the palindromes except for the shortest one have the same period, and the lengths of all palindromes in the same group form a single arithmetic progression.</a:t>
            </a:r>
          </a:p>
          <a:p>
            <a:r>
              <a:rPr kumimoji="1" lang="en-US" altLang="ja-JP" baseline="0" dirty="0" smtClean="0"/>
              <a:t>For example,</a:t>
            </a:r>
          </a:p>
          <a:p>
            <a:r>
              <a:rPr kumimoji="1" lang="en-US" altLang="ja-JP" baseline="0" dirty="0" smtClean="0"/>
              <a:t>The lengths of the pink palindromes are one, three and five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can maintain these groups online in O(n log n) time,</a:t>
            </a:r>
            <a:br>
              <a:rPr kumimoji="1" lang="en-US" altLang="ja-JP" dirty="0" smtClean="0"/>
            </a:br>
            <a:r>
              <a:rPr kumimoji="1" lang="en-US" altLang="ja-JP" dirty="0" smtClean="0"/>
              <a:t>because they are periodic.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045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Consider a group of suffix palindromes with respect to period </a:t>
            </a:r>
            <a:r>
              <a:rPr lang="en-US" altLang="ja-JP" i="1" dirty="0" smtClean="0"/>
              <a:t>d,</a:t>
            </a:r>
          </a:p>
          <a:p>
            <a:r>
              <a:rPr lang="en-US" altLang="ja-JP" dirty="0" smtClean="0"/>
              <a:t>which are</a:t>
            </a:r>
            <a:r>
              <a:rPr lang="en-US" altLang="ja-JP" baseline="0" dirty="0" smtClean="0"/>
              <a:t> shown by blue arrows.</a:t>
            </a:r>
            <a:br>
              <a:rPr lang="en-US" altLang="ja-JP" baseline="0" dirty="0" smtClean="0"/>
            </a:br>
            <a:r>
              <a:rPr lang="en-US" altLang="ja-JP" baseline="0" dirty="0" smtClean="0"/>
              <a:t>For any position j, l</a:t>
            </a:r>
            <a:r>
              <a:rPr lang="en-US" altLang="ja-JP" dirty="0" smtClean="0"/>
              <a:t>et </a:t>
            </a:r>
            <a:r>
              <a:rPr lang="en-US" altLang="ja-JP" i="1" dirty="0" err="1" smtClean="0"/>
              <a:t>k</a:t>
            </a:r>
            <a:r>
              <a:rPr lang="en-US" altLang="ja-JP" i="1" baseline="-25000" dirty="0" err="1" smtClean="0"/>
              <a:t>j</a:t>
            </a:r>
            <a:r>
              <a:rPr lang="en-US" altLang="ja-JP" dirty="0" smtClean="0"/>
              <a:t> be the size of a smallest palindromic factorization 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smtClean="0"/>
              <a:t>j</a:t>
            </a:r>
            <a:r>
              <a:rPr lang="en-US" altLang="ja-JP" dirty="0" smtClean="0"/>
              <a:t>].</a:t>
            </a:r>
          </a:p>
          <a:p>
            <a:r>
              <a:rPr lang="en-US" altLang="ja-JP" i="1" dirty="0" smtClean="0"/>
              <a:t>let </a:t>
            </a:r>
            <a:r>
              <a:rPr lang="en-US" altLang="ja-JP" i="1" dirty="0" err="1" smtClean="0"/>
              <a:t>k</a:t>
            </a:r>
            <a:r>
              <a:rPr lang="en-US" altLang="ja-JP" i="1" baseline="-25000" dirty="0" err="1" smtClean="0"/>
              <a:t>i</a:t>
            </a:r>
            <a:r>
              <a:rPr lang="en-US" altLang="ja-JP" i="1" baseline="-25000" dirty="0" smtClean="0"/>
              <a:t> </a:t>
            </a:r>
            <a:r>
              <a:rPr lang="en-US" altLang="ja-JP" baseline="-25000" dirty="0" smtClean="0"/>
              <a:t>(</a:t>
            </a:r>
            <a:r>
              <a:rPr lang="en-US" altLang="ja-JP" i="1" baseline="-25000" dirty="0" smtClean="0"/>
              <a:t>d</a:t>
            </a:r>
            <a:r>
              <a:rPr lang="en-US" altLang="ja-JP" baseline="-25000" dirty="0" smtClean="0"/>
              <a:t>)</a:t>
            </a:r>
            <a:r>
              <a:rPr lang="en-US" altLang="ja-JP" dirty="0" smtClean="0"/>
              <a:t> be the size of a smallest palindromic factorization  of 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] which has a suffix palindrome with period </a:t>
            </a:r>
            <a:r>
              <a:rPr lang="en-US" altLang="ja-JP" i="1" dirty="0" smtClean="0"/>
              <a:t>d.</a:t>
            </a:r>
          </a:p>
          <a:p>
            <a:r>
              <a:rPr kumimoji="1" lang="en-US" altLang="ja-JP" dirty="0" smtClean="0"/>
              <a:t>For each blue palindrome</a:t>
            </a:r>
            <a:r>
              <a:rPr kumimoji="1" lang="en-US" altLang="ja-JP" baseline="0" dirty="0" smtClean="0"/>
              <a:t> except for the shortest one,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there</a:t>
            </a:r>
            <a:r>
              <a:rPr kumimoji="1" lang="en-US" altLang="ja-JP" baseline="0" dirty="0" smtClean="0"/>
              <a:t> is a palindrome ending at position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-d shown by an orange arrow.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By this observation, this formula is obtained,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where el is the length of the shortest palindrome of this group.</a:t>
            </a:r>
          </a:p>
          <a:p>
            <a:r>
              <a:rPr kumimoji="1" lang="en-US" altLang="ja-JP" baseline="0" dirty="0" smtClean="0"/>
              <a:t>Also because we have already processed positions 1 to i-1, we have already computed k_(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-d)(d).</a:t>
            </a:r>
          </a:p>
          <a:p>
            <a:r>
              <a:rPr kumimoji="1" lang="en-US" altLang="ja-JP" baseline="0" dirty="0" smtClean="0"/>
              <a:t>So we can process each group of suffix palindromes in constant time.</a:t>
            </a:r>
          </a:p>
          <a:p>
            <a:r>
              <a:rPr kumimoji="1" lang="en-US" altLang="ja-JP" baseline="0" dirty="0" smtClean="0"/>
              <a:t>Therefore at each position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it takes order log 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 time so in total it takes O( n log n) time.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460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show</a:t>
            </a:r>
            <a:r>
              <a:rPr kumimoji="1" lang="en-US" altLang="ja-JP" baseline="0" dirty="0" smtClean="0"/>
              <a:t> the relationships between the sizes of palindromic cover and factorization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some string don</a:t>
            </a:r>
            <a:r>
              <a:rPr kumimoji="1" lang="fr-FR" altLang="ja-JP" baseline="0" dirty="0" smtClean="0"/>
              <a:t>’</a:t>
            </a:r>
            <a:r>
              <a:rPr kumimoji="1" lang="en-US" altLang="ja-JP" baseline="0" dirty="0" smtClean="0"/>
              <a:t>t have maximal palindromic factorization like this example.</a:t>
            </a:r>
          </a:p>
          <a:p>
            <a:r>
              <a:rPr kumimoji="1" lang="en-US" altLang="ja-JP" dirty="0" smtClean="0"/>
              <a:t>On the other hand, all strings have a palindromic cover and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palindromic factorization</a:t>
            </a:r>
            <a:r>
              <a:rPr kumimoji="1" lang="en-US" altLang="ja-JP" baseline="0" dirty="0" smtClean="0"/>
              <a:t>,</a:t>
            </a:r>
          </a:p>
          <a:p>
            <a:r>
              <a:rPr kumimoji="1" lang="en-US" altLang="ja-JP" baseline="0" dirty="0" smtClean="0"/>
              <a:t>and for any string w, we have the following relationships between the sizes of its SPC, SPF and SMPF..</a:t>
            </a:r>
          </a:p>
          <a:p>
            <a:r>
              <a:rPr kumimoji="1" lang="en-US" altLang="ja-JP" baseline="0" dirty="0" smtClean="0"/>
              <a:t>if w does not have a maximal palindromic factorization, then we regard the size of </a:t>
            </a:r>
            <a:r>
              <a:rPr kumimoji="1" lang="en-US" altLang="ja-JP" baseline="0" dirty="0" err="1" smtClean="0"/>
              <a:t>smpf</a:t>
            </a:r>
            <a:r>
              <a:rPr kumimoji="1" lang="en-US" altLang="ja-JP" baseline="0" dirty="0" smtClean="0"/>
              <a:t>(w) as infinity.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3025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show an example.</a:t>
            </a:r>
          </a:p>
          <a:p>
            <a:r>
              <a:rPr kumimoji="1" lang="en-US" altLang="ja-JP" dirty="0" smtClean="0"/>
              <a:t>the size of SMPF of this string is 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3943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size of SPF is 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343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and the size of SPC is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28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conclusion of our works.</a:t>
            </a:r>
          </a:p>
          <a:p>
            <a:r>
              <a:rPr lang="en-US" altLang="ja-JP" sz="3200" dirty="0" smtClean="0"/>
              <a:t>We presented algorithms which compute</a:t>
            </a:r>
          </a:p>
          <a:p>
            <a:pPr lvl="1"/>
            <a:r>
              <a:rPr lang="en-US" altLang="ja-JP" sz="2800" dirty="0" smtClean="0"/>
              <a:t>a smallest palindromic cover in </a:t>
            </a:r>
            <a:r>
              <a:rPr lang="en-US" altLang="ja-JP" sz="2800" i="1" dirty="0" smtClean="0"/>
              <a:t>O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time off-line and on-line.</a:t>
            </a:r>
          </a:p>
          <a:p>
            <a:pPr lvl="1"/>
            <a:r>
              <a:rPr lang="en-US" altLang="ja-JP" sz="2800" dirty="0" smtClean="0"/>
              <a:t>a smallest palindromic factorization in </a:t>
            </a:r>
            <a:r>
              <a:rPr lang="en-US" altLang="ja-JP" sz="2800" i="1" dirty="0" smtClean="0"/>
              <a:t>O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log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time on-line.</a:t>
            </a:r>
          </a:p>
          <a:p>
            <a:pPr lvl="1"/>
            <a:r>
              <a:rPr lang="en-US" altLang="ja-JP" sz="2800" dirty="0" smtClean="0"/>
              <a:t>a smallest maximal palindromic factorization in </a:t>
            </a:r>
            <a:r>
              <a:rPr lang="en-US" altLang="ja-JP" sz="2800" i="1" dirty="0" smtClean="0"/>
              <a:t>O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log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time on-line.</a:t>
            </a:r>
            <a:endParaRPr lang="ja-JP" altLang="en-US" sz="28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0072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These</a:t>
            </a:r>
            <a:r>
              <a:rPr kumimoji="1" lang="en-US" altLang="ja-JP" baseline="0" dirty="0" smtClean="0"/>
              <a:t> are open problems.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080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i="1" dirty="0" smtClean="0"/>
              <a:t>at</a:t>
            </a:r>
            <a:r>
              <a:rPr lang="en-US" altLang="ja-JP" i="1" baseline="0" dirty="0" smtClean="0"/>
              <a:t> each position I we compute the length of the suffix palindrome that is contained in a smallest palindromic cover of w 1 to </a:t>
            </a:r>
            <a:r>
              <a:rPr lang="en-US" altLang="ja-JP" i="1" baseline="0" dirty="0" err="1" smtClean="0"/>
              <a:t>i</a:t>
            </a:r>
            <a:r>
              <a:rPr lang="en-US" altLang="ja-JP" i="1" baseline="0" dirty="0" smtClean="0"/>
              <a:t>.</a:t>
            </a:r>
          </a:p>
          <a:p>
            <a:r>
              <a:rPr lang="en-US" altLang="ja-JP" i="1" baseline="0" dirty="0" smtClean="0"/>
              <a:t>el is an array which stores these lengths</a:t>
            </a:r>
          </a:p>
          <a:p>
            <a:r>
              <a:rPr lang="en-US" altLang="ja-JP" i="1" baseline="0" dirty="0" smtClean="0"/>
              <a:t>and s is an array which stores the size of smallest palindromic covers for all prefixes</a:t>
            </a:r>
          </a:p>
          <a:p>
            <a:r>
              <a:rPr lang="en-US" altLang="ja-JP" i="1" baseline="0" dirty="0" smtClean="0"/>
              <a:t>if h is the length of the longest suffix palindrome of w 1 to </a:t>
            </a:r>
            <a:r>
              <a:rPr lang="en-US" altLang="ja-JP" i="1" baseline="0" dirty="0" err="1" smtClean="0"/>
              <a:t>i</a:t>
            </a:r>
            <a:r>
              <a:rPr lang="en-US" altLang="ja-JP" i="1" baseline="0" dirty="0" smtClean="0"/>
              <a:t>, </a:t>
            </a:r>
          </a:p>
          <a:p>
            <a:r>
              <a:rPr lang="en-US" altLang="ja-JP" i="1" baseline="0" dirty="0" smtClean="0"/>
              <a:t>then we take the minimum value in the range from </a:t>
            </a:r>
            <a:r>
              <a:rPr lang="en-US" altLang="ja-JP" i="1" baseline="0" dirty="0" err="1" smtClean="0"/>
              <a:t>i</a:t>
            </a:r>
            <a:r>
              <a:rPr lang="en-US" altLang="ja-JP" i="1" baseline="0" dirty="0" smtClean="0"/>
              <a:t>-h to i-1,</a:t>
            </a:r>
          </a:p>
          <a:p>
            <a:r>
              <a:rPr lang="en-US" altLang="ja-JP" i="1" baseline="0" dirty="0" smtClean="0"/>
              <a:t>which is two in this case.</a:t>
            </a:r>
          </a:p>
          <a:p>
            <a:r>
              <a:rPr lang="en-US" altLang="ja-JP" i="1" baseline="0" dirty="0" smtClean="0"/>
              <a:t>so the </a:t>
            </a:r>
            <a:r>
              <a:rPr lang="en-US" altLang="ja-JP" i="1" baseline="0" dirty="0" err="1" smtClean="0"/>
              <a:t>ith</a:t>
            </a:r>
            <a:r>
              <a:rPr lang="en-US" altLang="ja-JP" i="1" baseline="0" dirty="0" smtClean="0"/>
              <a:t> value of s is three. </a:t>
            </a:r>
          </a:p>
          <a:p>
            <a:r>
              <a:rPr lang="en-US" altLang="ja-JP" i="1" baseline="0" dirty="0" smtClean="0"/>
              <a:t>and the </a:t>
            </a:r>
            <a:r>
              <a:rPr lang="en-US" altLang="ja-JP" i="1" baseline="0" dirty="0" err="1" smtClean="0"/>
              <a:t>ith</a:t>
            </a:r>
            <a:r>
              <a:rPr lang="en-US" altLang="ja-JP" i="1" baseline="0" dirty="0" smtClean="0"/>
              <a:t> value of l is h</a:t>
            </a:r>
          </a:p>
          <a:p>
            <a:r>
              <a:rPr lang="en-US" altLang="ja-JP" i="1" baseline="0" dirty="0" smtClean="0"/>
              <a:t>we use a date structure which answers range minimum query in the growing list in constant time.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55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This </a:t>
            </a:r>
            <a:r>
              <a:rPr kumimoji="1" lang="ja-JP" altLang="en-US" dirty="0"/>
              <a:t>is the definition </a:t>
            </a:r>
            <a:r>
              <a:rPr kumimoji="1" lang="ja-JP" altLang="en-US" dirty="0" smtClean="0"/>
              <a:t>of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factorization</a:t>
            </a:r>
            <a:r>
              <a:rPr kumimoji="1" lang="en-US" altLang="ja-JP" dirty="0" smtClean="0"/>
              <a:t>s of strings</a:t>
            </a:r>
            <a:r>
              <a:rPr kumimoji="1" lang="ja-JP" altLang="en-US" dirty="0" smtClean="0"/>
              <a:t>.</a:t>
            </a:r>
            <a:endParaRPr kumimoji="1" lang="ja-JP" altLang="en-US" dirty="0"/>
          </a:p>
          <a:p>
            <a:r>
              <a:rPr kumimoji="1" lang="ja-JP" altLang="en-US" dirty="0"/>
              <a:t>A mutually disjoint cover of a string w is called a factorization of string w.</a:t>
            </a:r>
          </a:p>
          <a:p>
            <a:r>
              <a:rPr kumimoji="1" lang="ja-JP" altLang="en-US" dirty="0"/>
              <a:t>Maybe the most well-known factorization is LZ77.</a:t>
            </a:r>
          </a:p>
          <a:p>
            <a:r>
              <a:rPr kumimoji="1" lang="ja-JP" altLang="en-US" dirty="0"/>
              <a:t>This is the non-self overwrapping variant of LZ77 factorization for this string.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0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Another </a:t>
            </a:r>
            <a:r>
              <a:rPr kumimoji="1" lang="ja-JP" altLang="en-US" dirty="0"/>
              <a:t>example is the lyndon factorization which looks like this for the same string</a:t>
            </a:r>
            <a:r>
              <a:rPr kumimoji="1" lang="ja-JP" altLang="en-US" dirty="0" smtClean="0"/>
              <a:t>.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As</a:t>
            </a:r>
            <a:r>
              <a:rPr kumimoji="1" lang="en-US" altLang="ja-JP" baseline="0" dirty="0" smtClean="0"/>
              <a:t> you can see there are several kinds of covers and factorizations of strings.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00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In </a:t>
            </a:r>
            <a:r>
              <a:rPr kumimoji="1" lang="ja-JP" altLang="en-US" dirty="0"/>
              <a:t>this work, we propose new kind of covers and factorizations of strings using palindromes and efficient algorithms to compute them.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0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When </a:t>
            </a:r>
            <a:r>
              <a:rPr kumimoji="1" lang="ja-JP" altLang="en-US" dirty="0"/>
              <a:t>a string w is synmetric from its central position, then it is called a palindrome.</a:t>
            </a:r>
          </a:p>
          <a:p>
            <a:r>
              <a:rPr kumimoji="1" lang="ja-JP" altLang="en-US" dirty="0"/>
              <a:t>Here are some examples of palindromes.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This is the surname of the first author of this paper.</a:t>
            </a:r>
          </a:p>
          <a:p>
            <a:r>
              <a:rPr kumimoji="1" lang="ja-JP" altLang="en-US" dirty="0"/>
              <a:t>which is the shorttest and </a:t>
            </a:r>
            <a:r>
              <a:rPr kumimoji="1" lang="ja-JP" altLang="en-US" dirty="0" smtClean="0"/>
              <a:t>norrowes</a:t>
            </a:r>
            <a:r>
              <a:rPr kumimoji="1" lang="en-US" altLang="ja-JP" dirty="0" smtClean="0"/>
              <a:t>t</a:t>
            </a:r>
            <a:r>
              <a:rPr kumimoji="1" lang="ja-JP" altLang="en-US" dirty="0" smtClean="0"/>
              <a:t> </a:t>
            </a:r>
            <a:r>
              <a:rPr kumimoji="1" lang="ja-JP" altLang="en-US" dirty="0"/>
              <a:t>palindrome in the world.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Another </a:t>
            </a:r>
            <a:r>
              <a:rPr kumimoji="1" lang="ja-JP" altLang="en-US" dirty="0" smtClean="0"/>
              <a:t>example</a:t>
            </a:r>
            <a:r>
              <a:rPr kumimoji="1" lang="en-US" altLang="ja-JP" dirty="0" smtClean="0"/>
              <a:t> of a </a:t>
            </a:r>
            <a:r>
              <a:rPr kumimoji="1" lang="en-US" altLang="ja-JP" dirty="0" err="1" smtClean="0"/>
              <a:t>palindome</a:t>
            </a:r>
            <a:r>
              <a:rPr kumimoji="1" lang="ja-JP" altLang="en-US" dirty="0" smtClean="0"/>
              <a:t> </a:t>
            </a:r>
            <a:r>
              <a:rPr kumimoji="1" lang="ja-JP" altLang="en-US" dirty="0"/>
              <a:t>is racecar.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This is a cool palindrome which is mathematicaly correct.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The last one is my favorite japanese palindrome which </a:t>
            </a:r>
            <a:r>
              <a:rPr kumimoji="1" lang="ja-JP" altLang="en-US" dirty="0" smtClean="0"/>
              <a:t>means in this world it is either money </a:t>
            </a:r>
            <a:r>
              <a:rPr kumimoji="1" lang="ja-JP" altLang="en-US" dirty="0"/>
              <a:t>or face.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097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When </a:t>
            </a:r>
            <a:r>
              <a:rPr kumimoji="1" lang="ja-JP" altLang="en-US" dirty="0"/>
              <a:t>a string w is synmetric from its central position, then it is called a palindrome.</a:t>
            </a:r>
          </a:p>
          <a:p>
            <a:r>
              <a:rPr kumimoji="1" lang="ja-JP" altLang="en-US" dirty="0"/>
              <a:t>Here are some examples of palindromes.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This is the surname of the first author of this paper.</a:t>
            </a:r>
          </a:p>
          <a:p>
            <a:r>
              <a:rPr kumimoji="1" lang="ja-JP" altLang="en-US" dirty="0"/>
              <a:t>which is the shorttest and </a:t>
            </a:r>
            <a:r>
              <a:rPr kumimoji="1" lang="ja-JP" altLang="en-US" dirty="0" smtClean="0"/>
              <a:t>norrowes</a:t>
            </a:r>
            <a:r>
              <a:rPr kumimoji="1" lang="en-US" altLang="ja-JP" dirty="0" smtClean="0"/>
              <a:t>t</a:t>
            </a:r>
            <a:r>
              <a:rPr kumimoji="1" lang="ja-JP" altLang="en-US" dirty="0" smtClean="0"/>
              <a:t> </a:t>
            </a:r>
            <a:r>
              <a:rPr kumimoji="1" lang="ja-JP" altLang="en-US" dirty="0"/>
              <a:t>palindrome in the world.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Another </a:t>
            </a:r>
            <a:r>
              <a:rPr kumimoji="1" lang="ja-JP" altLang="en-US" dirty="0" smtClean="0"/>
              <a:t>example</a:t>
            </a:r>
            <a:r>
              <a:rPr kumimoji="1" lang="en-US" altLang="ja-JP" dirty="0" smtClean="0"/>
              <a:t> of a </a:t>
            </a:r>
            <a:r>
              <a:rPr kumimoji="1" lang="en-US" altLang="ja-JP" dirty="0" err="1" smtClean="0"/>
              <a:t>palindome</a:t>
            </a:r>
            <a:r>
              <a:rPr kumimoji="1" lang="ja-JP" altLang="en-US" dirty="0" smtClean="0"/>
              <a:t> </a:t>
            </a:r>
            <a:r>
              <a:rPr kumimoji="1" lang="ja-JP" altLang="en-US" dirty="0"/>
              <a:t>is racecar.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This is a cool palindrome which is mathematicaly correct.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The last one is my favorite japanese palindrome which </a:t>
            </a:r>
            <a:r>
              <a:rPr kumimoji="1" lang="ja-JP" altLang="en-US" dirty="0" smtClean="0"/>
              <a:t>means in this world it is either money </a:t>
            </a:r>
            <a:r>
              <a:rPr kumimoji="1" lang="ja-JP" altLang="en-US" dirty="0"/>
              <a:t>or face.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7075-7D30-7B43-B380-EA3E3C21836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09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There exists a previous work which considered</a:t>
            </a:r>
            <a:r>
              <a:rPr kumimoji="1" lang="en-US" altLang="ja-JP" baseline="0" dirty="0" smtClean="0"/>
              <a:t> a factorization of a string with palindromes.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</a:t>
            </a:r>
            <a:r>
              <a:rPr kumimoji="1" lang="en-US" altLang="ja-JP" dirty="0" err="1" smtClean="0"/>
              <a:t>prague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stringology</a:t>
            </a:r>
            <a:r>
              <a:rPr kumimoji="1" lang="en-US" altLang="ja-JP" dirty="0" smtClean="0"/>
              <a:t> conference 2013,</a:t>
            </a:r>
            <a:r>
              <a:rPr kumimoji="1" lang="en-US" altLang="ja-JP" baseline="0" dirty="0" smtClean="0"/>
              <a:t/>
            </a:r>
            <a:br>
              <a:rPr kumimoji="1" lang="en-US" altLang="ja-JP" baseline="0" dirty="0" smtClean="0"/>
            </a:br>
            <a:r>
              <a:rPr kumimoji="1" lang="ja-JP" altLang="en-US" dirty="0" smtClean="0"/>
              <a:t>Alatabbi et al. proposed smallest maximal palindromic factorizations which use the minimmum number of maximal palindromes.</a:t>
            </a:r>
          </a:p>
          <a:p>
            <a:r>
              <a:rPr kumimoji="1" lang="ja-JP" altLang="en-US" dirty="0" smtClean="0"/>
              <a:t>They showed how to compute </a:t>
            </a:r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factorization of a given string</a:t>
            </a:r>
            <a:r>
              <a:rPr kumimoji="1" lang="ja-JP" altLang="en-US" dirty="0" smtClean="0"/>
              <a:t> in linear time and space in an off-line manner.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The following is the result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 of this work.</a:t>
            </a:r>
          </a:p>
          <a:p>
            <a:r>
              <a:rPr kumimoji="1" lang="ja-JP" altLang="en-US" dirty="0" smtClean="0"/>
              <a:t>We show how to compute a smallest palindromic factorization in an online manner in (n log n) time and linear space.</a:t>
            </a:r>
          </a:p>
          <a:p>
            <a:r>
              <a:rPr kumimoji="1" lang="en-US" altLang="ja-JP" dirty="0" smtClean="0"/>
              <a:t>Note that although our algorithm is slower than </a:t>
            </a:r>
            <a:r>
              <a:rPr kumimoji="1" lang="en-US" altLang="ja-JP" dirty="0" err="1" smtClean="0"/>
              <a:t>alatabbi</a:t>
            </a:r>
            <a:r>
              <a:rPr kumimoji="1" lang="en-US" altLang="ja-JP" baseline="0" dirty="0" smtClean="0"/>
              <a:t> et </a:t>
            </a:r>
            <a:r>
              <a:rPr kumimoji="1" lang="en-US" altLang="ja-JP" baseline="0" dirty="0" err="1" smtClean="0"/>
              <a:t>al’s</a:t>
            </a:r>
            <a:r>
              <a:rPr kumimoji="1" lang="en-US" altLang="ja-JP" baseline="0" dirty="0" smtClean="0"/>
              <a:t> algorithm, our algorithm can compute smallest maximal palindromic factorizations of all prefixes of a given string.</a:t>
            </a:r>
            <a:endParaRPr kumimoji="1" lang="ja-JP" altLang="en-US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We introduce a new kind of factorization called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 smallest palindromic factorization where the palindromes do not have to be maximal.</a:t>
            </a:r>
          </a:p>
          <a:p>
            <a:r>
              <a:rPr kumimoji="1" lang="ja-JP" altLang="en-US" dirty="0" smtClean="0"/>
              <a:t>This can be computed online in (n log n)time and linear space</a:t>
            </a:r>
            <a:r>
              <a:rPr kumimoji="1" lang="en-US" altLang="ja-JP" dirty="0" smtClean="0"/>
              <a:t> too</a:t>
            </a:r>
            <a:r>
              <a:rPr kumimoji="1" lang="ja-JP" altLang="en-US" dirty="0" smtClean="0"/>
              <a:t>.</a:t>
            </a:r>
          </a:p>
          <a:p>
            <a:r>
              <a:rPr kumimoji="1" lang="en-US" altLang="ja-JP" dirty="0" smtClean="0"/>
              <a:t>Independently</a:t>
            </a:r>
            <a:r>
              <a:rPr kumimoji="1" lang="en-US" altLang="ja-JP" baseline="0" dirty="0" smtClean="0"/>
              <a:t> of our work, </a:t>
            </a:r>
            <a:r>
              <a:rPr kumimoji="1" lang="en-US" altLang="ja-JP" baseline="0" dirty="0" err="1" smtClean="0"/>
              <a:t>Fici</a:t>
            </a:r>
            <a:r>
              <a:rPr kumimoji="1" lang="en-US" altLang="ja-JP" baseline="0" dirty="0" smtClean="0"/>
              <a:t> et al. obtained the same result for SPF</a:t>
            </a:r>
            <a:r>
              <a:rPr kumimoji="1" lang="ja-JP" altLang="en-US" dirty="0" smtClean="0"/>
              <a:t>.</a:t>
            </a:r>
          </a:p>
          <a:p>
            <a:r>
              <a:rPr kumimoji="1" lang="en-US" altLang="ja-JP" dirty="0" smtClean="0"/>
              <a:t>their paper is available</a:t>
            </a:r>
            <a:r>
              <a:rPr kumimoji="1" lang="en-US" altLang="ja-JP" baseline="0" dirty="0" smtClean="0"/>
              <a:t> on </a:t>
            </a:r>
            <a:r>
              <a:rPr kumimoji="1" lang="en-US" altLang="ja-JP" baseline="0" dirty="0" err="1" smtClean="0"/>
              <a:t>arxiv</a:t>
            </a:r>
            <a:r>
              <a:rPr kumimoji="1" lang="en-US" altLang="ja-JP" baseline="0" dirty="0" smtClean="0"/>
              <a:t>.</a:t>
            </a:r>
            <a:endParaRPr kumimoji="1" lang="en-US" altLang="ja-JP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We also propose a new kind of cover called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 smallest palindromic cover which covers the string with the minimum number of palindromes.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This can be computed in linear time and space.</a:t>
            </a:r>
          </a:p>
          <a:p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In this talk, I explain only SPC and SPF. 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because SMPF can be computed in a similar way to SPF.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F3853-EFFF-0A4A-B7D1-6368D4044AB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63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1505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3812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ja-JP" sz="1800" dirty="0" smtClean="0">
                <a:solidFill>
                  <a:srgbClr val="000000"/>
                </a:solidFill>
                <a:latin typeface="Impact" charset="0"/>
                <a:ea typeface="HGS行書体" charset="0"/>
                <a:cs typeface="HGS行書体" charset="0"/>
              </a:rPr>
              <a:t>HABATAKITAI </a:t>
            </a:r>
            <a:r>
              <a:rPr lang="en-US" altLang="ja-JP" sz="1800" dirty="0">
                <a:solidFill>
                  <a:srgbClr val="000000"/>
                </a:solidFill>
                <a:latin typeface="Impact" charset="0"/>
                <a:ea typeface="HGS行書体" charset="0"/>
                <a:cs typeface="HGS行書体" charset="0"/>
              </a:rPr>
              <a:t>Laboratory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0" y="6486525"/>
            <a:ext cx="2033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800">
                <a:solidFill>
                  <a:schemeClr val="bg1"/>
                </a:solidFill>
                <a:latin typeface="Impact" charset="0"/>
              </a:rPr>
              <a:t>Everything is String.</a:t>
            </a:r>
          </a:p>
        </p:txBody>
      </p:sp>
      <p:grpSp>
        <p:nvGrpSpPr>
          <p:cNvPr id="150538" name="Group 10"/>
          <p:cNvGrpSpPr>
            <a:grpSpLocks/>
          </p:cNvGrpSpPr>
          <p:nvPr/>
        </p:nvGrpSpPr>
        <p:grpSpPr bwMode="auto">
          <a:xfrm>
            <a:off x="134938" y="2438400"/>
            <a:ext cx="9009062" cy="1052513"/>
            <a:chOff x="85" y="1536"/>
            <a:chExt cx="5675" cy="663"/>
          </a:xfrm>
        </p:grpSpPr>
        <p:grpSp>
          <p:nvGrpSpPr>
            <p:cNvPr id="150539" name="Group 11"/>
            <p:cNvGrpSpPr>
              <a:grpSpLocks/>
            </p:cNvGrpSpPr>
            <p:nvPr userDrawn="1"/>
          </p:nvGrpSpPr>
          <p:grpSpPr bwMode="auto">
            <a:xfrm>
              <a:off x="268" y="1604"/>
              <a:ext cx="448" cy="299"/>
              <a:chOff x="268" y="1604"/>
              <a:chExt cx="448" cy="299"/>
            </a:xfrm>
          </p:grpSpPr>
          <p:sp>
            <p:nvSpPr>
              <p:cNvPr id="150540" name="Rectangle 12"/>
              <p:cNvSpPr>
                <a:spLocks noChangeArrowheads="1"/>
              </p:cNvSpPr>
              <p:nvPr/>
            </p:nvSpPr>
            <p:spPr bwMode="auto">
              <a:xfrm>
                <a:off x="268" y="1604"/>
                <a:ext cx="276" cy="2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0541" name="Rectangle 13"/>
              <p:cNvSpPr>
                <a:spLocks noChangeArrowheads="1"/>
              </p:cNvSpPr>
              <p:nvPr/>
            </p:nvSpPr>
            <p:spPr bwMode="auto">
              <a:xfrm>
                <a:off x="509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50542" name="Group 14"/>
            <p:cNvGrpSpPr>
              <a:grpSpLocks/>
            </p:cNvGrpSpPr>
            <p:nvPr userDrawn="1"/>
          </p:nvGrpSpPr>
          <p:grpSpPr bwMode="auto">
            <a:xfrm>
              <a:off x="346" y="1870"/>
              <a:ext cx="465" cy="299"/>
              <a:chOff x="346" y="1870"/>
              <a:chExt cx="465" cy="299"/>
            </a:xfrm>
          </p:grpSpPr>
          <p:sp>
            <p:nvSpPr>
              <p:cNvPr id="150543" name="Rectangle 15"/>
              <p:cNvSpPr>
                <a:spLocks noChangeArrowheads="1"/>
              </p:cNvSpPr>
              <p:nvPr/>
            </p:nvSpPr>
            <p:spPr bwMode="auto">
              <a:xfrm>
                <a:off x="346" y="1870"/>
                <a:ext cx="26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0544" name="Rectangle 16"/>
              <p:cNvSpPr>
                <a:spLocks noChangeArrowheads="1"/>
              </p:cNvSpPr>
              <p:nvPr/>
            </p:nvSpPr>
            <p:spPr bwMode="auto">
              <a:xfrm>
                <a:off x="579" y="1870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50545" name="Rectangle 17"/>
            <p:cNvSpPr>
              <a:spLocks noChangeArrowheads="1"/>
            </p:cNvSpPr>
            <p:nvPr/>
          </p:nvSpPr>
          <p:spPr bwMode="auto">
            <a:xfrm>
              <a:off x="85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EAEAEA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6" name="Rectangle 18"/>
            <p:cNvSpPr>
              <a:spLocks noChangeArrowheads="1"/>
            </p:cNvSpPr>
            <p:nvPr/>
          </p:nvSpPr>
          <p:spPr bwMode="auto">
            <a:xfrm>
              <a:off x="485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7" name="Rectangle 19"/>
            <p:cNvSpPr>
              <a:spLocks noChangeArrowheads="1"/>
            </p:cNvSpPr>
            <p:nvPr/>
          </p:nvSpPr>
          <p:spPr bwMode="auto">
            <a:xfrm flipV="1">
              <a:off x="284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75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31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ja-JP" altLang="en-US" smtClean="0"/>
              <a:t>アイコンをクリックして表を追加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66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93"/>
            <a:ext cx="8229600" cy="84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652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73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5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87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11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04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9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93"/>
            <a:ext cx="8229600" cy="84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0584"/>
            <a:ext cx="8229600" cy="484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テキストの書式設定</a:t>
            </a:r>
            <a:endParaRPr lang="en-US" altLang="ja-JP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 2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 3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 4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 5 </a:t>
            </a:r>
            <a:r>
              <a:rPr lang="ja-JP" altLang="en-US" dirty="0"/>
              <a:t>レベル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2014/06/13</a:t>
            </a:fld>
            <a:endParaRPr kumimoji="1" lang="ja-JP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ja-JP" sz="1800" dirty="0" smtClean="0">
                <a:solidFill>
                  <a:srgbClr val="000000"/>
                </a:solidFill>
                <a:latin typeface="Impact" charset="0"/>
                <a:ea typeface="HGS行書体" charset="0"/>
                <a:cs typeface="HGS行書体" charset="0"/>
              </a:rPr>
              <a:t>HABATAKITAI </a:t>
            </a:r>
            <a:r>
              <a:rPr lang="en-US" altLang="ja-JP" sz="1800" dirty="0">
                <a:solidFill>
                  <a:srgbClr val="000000"/>
                </a:solidFill>
                <a:latin typeface="Impact" charset="0"/>
                <a:ea typeface="HGS行書体" charset="0"/>
                <a:cs typeface="HGS行書体" charset="0"/>
              </a:rPr>
              <a:t>Laboratory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0" y="6486525"/>
            <a:ext cx="2033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800">
                <a:solidFill>
                  <a:schemeClr val="bg1"/>
                </a:solidFill>
                <a:latin typeface="Impact" charset="0"/>
              </a:rPr>
              <a:t>Everything is String.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/>
          <a:ea typeface="ＭＳ 明朝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/>
          <a:ea typeface="ＭＳ 明朝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/>
          <a:ea typeface="ＭＳ 明朝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Times New Roman"/>
          <a:ea typeface="ＭＳ 明朝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Times New Roman"/>
          <a:ea typeface="ＭＳ 明朝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Times New Roman"/>
          <a:ea typeface="ＭＳ 明朝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palindromic factorization and palindromic covers on-line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1197" y="3886200"/>
            <a:ext cx="6731203" cy="1752600"/>
          </a:xfrm>
        </p:spPr>
        <p:txBody>
          <a:bodyPr/>
          <a:lstStyle/>
          <a:p>
            <a:r>
              <a:rPr lang="en-US" altLang="ja-JP" dirty="0" smtClean="0"/>
              <a:t>Tomohiro I, </a:t>
            </a:r>
            <a:r>
              <a:rPr lang="en-US" altLang="ja-JP" u="sng" dirty="0" smtClean="0"/>
              <a:t>Shiho Sugimoto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Shunsuke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Inenaga</a:t>
            </a:r>
            <a:r>
              <a:rPr lang="en-US" altLang="ja-JP" dirty="0" smtClean="0"/>
              <a:t>, Hideo </a:t>
            </a:r>
            <a:r>
              <a:rPr lang="en-US" altLang="ja-JP" dirty="0" err="1" smtClean="0"/>
              <a:t>Bannai</a:t>
            </a:r>
            <a:r>
              <a:rPr lang="en-US" altLang="ja-JP" dirty="0" smtClean="0"/>
              <a:t>, Masayuki Takeda </a:t>
            </a:r>
            <a:br>
              <a:rPr lang="en-US" altLang="ja-JP" dirty="0" smtClean="0"/>
            </a:br>
            <a:r>
              <a:rPr lang="en-US" altLang="ja-JP" dirty="0" smtClean="0"/>
              <a:t>(Kyushu University)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202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For each interval [</a:t>
            </a:r>
            <a:r>
              <a:rPr lang="en-US" altLang="ja-JP" i="1" dirty="0" smtClean="0"/>
              <a:t>b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] in a cover of </a:t>
            </a:r>
            <a:r>
              <a:rPr lang="en-US" altLang="ja-JP" dirty="0"/>
              <a:t>string </a:t>
            </a:r>
            <a:r>
              <a:rPr lang="en-US" altLang="ja-JP" i="1" dirty="0" smtClean="0"/>
              <a:t>w, </a:t>
            </a:r>
            <a:r>
              <a:rPr lang="en-US" altLang="ja-JP" dirty="0" smtClean="0"/>
              <a:t>if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</a:t>
            </a:r>
            <a:r>
              <a:rPr lang="en-US" altLang="ja-JP" i="1" dirty="0" smtClean="0"/>
              <a:t>b</a:t>
            </a:r>
            <a:r>
              <a:rPr lang="en-US" altLang="ja-JP" dirty="0" smtClean="0"/>
              <a:t>…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] is a palindrome</a:t>
            </a:r>
            <a:r>
              <a:rPr lang="en-US" altLang="ja-JP" i="1" dirty="0" smtClean="0"/>
              <a:t>, </a:t>
            </a:r>
            <a:r>
              <a:rPr lang="en-US" altLang="ja-JP" dirty="0" smtClean="0"/>
              <a:t>then </a:t>
            </a:r>
            <a:r>
              <a:rPr lang="en-US" altLang="ja-JP" dirty="0"/>
              <a:t>this </a:t>
            </a:r>
            <a:r>
              <a:rPr lang="en-US" altLang="ja-JP" dirty="0" smtClean="0"/>
              <a:t>cover is called a </a:t>
            </a:r>
            <a:r>
              <a:rPr lang="en-US" altLang="ja-JP" dirty="0">
                <a:solidFill>
                  <a:srgbClr val="FF0000"/>
                </a:solidFill>
              </a:rPr>
              <a:t>palindromic cover </a:t>
            </a:r>
            <a:r>
              <a:rPr lang="en-US" altLang="ja-JP" dirty="0"/>
              <a:t>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Palindromic cover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8795" y="2839150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636095" y="2934257"/>
            <a:ext cx="1229561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1917271" y="2666908"/>
            <a:ext cx="2245361" cy="4302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3176423" y="2934257"/>
            <a:ext cx="1743001" cy="6792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431817" y="2689324"/>
            <a:ext cx="1486280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913231" y="2941048"/>
            <a:ext cx="794381" cy="2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912405" y="255304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162632" y="255304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5862" y="255304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925554" y="255304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176979" y="2815719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919980" y="2808926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636095" y="2808926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2865656" y="2808926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905774" y="2829662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6711171" y="282294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648418" y="3421825"/>
            <a:ext cx="2044800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648567" y="3699777"/>
            <a:ext cx="1513739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141642" y="3400072"/>
            <a:ext cx="1022494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5200487" y="3683186"/>
            <a:ext cx="1226398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5920688" y="3407881"/>
            <a:ext cx="794381" cy="2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664607" y="3585910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2306" y="3585910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194532" y="3546903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426885" y="3546903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136776" y="3281534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164692" y="3274741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648418" y="3296494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693218" y="3274741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913231" y="3296495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718628" y="3289776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42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For each interval [</a:t>
            </a:r>
            <a:r>
              <a:rPr lang="en-US" altLang="ja-JP" i="1" dirty="0"/>
              <a:t>b</a:t>
            </a:r>
            <a:r>
              <a:rPr lang="en-US" altLang="ja-JP" dirty="0"/>
              <a:t>, </a:t>
            </a:r>
            <a:r>
              <a:rPr lang="en-US" altLang="ja-JP" i="1" dirty="0"/>
              <a:t>e</a:t>
            </a:r>
            <a:r>
              <a:rPr lang="en-US" altLang="ja-JP" dirty="0"/>
              <a:t>] in a cover of string </a:t>
            </a:r>
            <a:r>
              <a:rPr lang="en-US" altLang="ja-JP" i="1" dirty="0"/>
              <a:t>w, </a:t>
            </a:r>
            <a:r>
              <a:rPr lang="en-US" altLang="ja-JP" dirty="0"/>
              <a:t>if </a:t>
            </a:r>
            <a:r>
              <a:rPr lang="en-US" altLang="ja-JP" i="1" dirty="0"/>
              <a:t>w</a:t>
            </a:r>
            <a:r>
              <a:rPr lang="en-US" altLang="ja-JP" dirty="0"/>
              <a:t>[</a:t>
            </a:r>
            <a:r>
              <a:rPr lang="en-US" altLang="ja-JP" i="1" dirty="0"/>
              <a:t>b</a:t>
            </a:r>
            <a:r>
              <a:rPr lang="en-US" altLang="ja-JP" dirty="0"/>
              <a:t>…</a:t>
            </a:r>
            <a:r>
              <a:rPr lang="en-US" altLang="ja-JP" i="1" dirty="0"/>
              <a:t>e</a:t>
            </a:r>
            <a:r>
              <a:rPr lang="en-US" altLang="ja-JP" dirty="0"/>
              <a:t>] is a palindrome</a:t>
            </a:r>
            <a:r>
              <a:rPr lang="en-US" altLang="ja-JP" i="1" dirty="0"/>
              <a:t>, </a:t>
            </a:r>
            <a:r>
              <a:rPr lang="en-US" altLang="ja-JP" dirty="0"/>
              <a:t>then this cover is called a </a:t>
            </a:r>
            <a:r>
              <a:rPr lang="en-US" altLang="ja-JP" dirty="0">
                <a:solidFill>
                  <a:srgbClr val="FF0000"/>
                </a:solidFill>
              </a:rPr>
              <a:t>palindromic cover </a:t>
            </a:r>
            <a:r>
              <a:rPr lang="en-US" altLang="ja-JP" dirty="0"/>
              <a:t>of </a:t>
            </a:r>
            <a:r>
              <a:rPr lang="en-US" altLang="ja-JP" i="1" dirty="0"/>
              <a:t>w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Palindromic cover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694986" y="3416286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689031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860671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1944994" y="3416286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939039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110679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2201800" y="3416286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195845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67485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2452843" y="3416286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446888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618528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703887" y="3416286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697932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2869572" y="3280003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2969696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963741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3135381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3219704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3213749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385389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3476510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470555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3642195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3727553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721598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3893238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978597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972642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144282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4244601" y="3415909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4238646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4410286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4494609" y="3415909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4488654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4660294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4751415" y="3415909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4745460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4917100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5002458" y="3415909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4996503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168143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5253502" y="3415909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5247547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5419187" y="3279626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5509662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5503707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5675347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5759670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753715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5925355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6016476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6010521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6182161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6267519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6261564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6433204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>
            <a:off x="6518563" y="3420831"/>
            <a:ext cx="165685" cy="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6512608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6684248" y="3284548"/>
            <a:ext cx="0" cy="250661"/>
          </a:xfrm>
          <a:prstGeom prst="line">
            <a:avLst/>
          </a:prstGeom>
          <a:ln w="28575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1588795" y="2839150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26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Input</a:t>
            </a:r>
            <a:br>
              <a:rPr lang="en-US" altLang="ja-JP" dirty="0" smtClean="0"/>
            </a:br>
            <a:r>
              <a:rPr lang="en-US" altLang="ja-JP" dirty="0" smtClean="0"/>
              <a:t>string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 of length </a:t>
            </a:r>
            <a:r>
              <a:rPr lang="en-US" altLang="ja-JP" i="1" dirty="0" smtClean="0"/>
              <a:t>n</a:t>
            </a:r>
          </a:p>
          <a:p>
            <a:r>
              <a:rPr lang="en-US" altLang="ja-JP" dirty="0"/>
              <a:t>O</a:t>
            </a:r>
            <a:r>
              <a:rPr lang="en-US" altLang="ja-JP" dirty="0" smtClean="0"/>
              <a:t>utput</a:t>
            </a:r>
            <a:br>
              <a:rPr lang="en-US" altLang="ja-JP" dirty="0" smtClean="0"/>
            </a:br>
            <a:r>
              <a:rPr lang="en-US" altLang="ja-JP" dirty="0" smtClean="0"/>
              <a:t>a smallest palindromic cover 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 palindromic cover with minimum number of intervals) </a:t>
            </a:r>
            <a:endParaRPr lang="en-US" altLang="ja-JP" dirty="0"/>
          </a:p>
          <a:p>
            <a:endParaRPr lang="en-US" altLang="ja-JP" dirty="0" smtClean="0"/>
          </a:p>
          <a:p>
            <a:endParaRPr kumimoji="1" lang="ja-JP" altLang="en-US" i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Smallest palindromic </a:t>
            </a:r>
            <a:r>
              <a:rPr lang="en-US" altLang="ja-JP" dirty="0"/>
              <a:t>cover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648418" y="4536308"/>
            <a:ext cx="1229561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986072" y="4536308"/>
            <a:ext cx="2242931" cy="6791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431817" y="3976488"/>
            <a:ext cx="1486280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925554" y="4543099"/>
            <a:ext cx="794381" cy="2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5862" y="3840205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925554" y="3840205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000139" y="4417770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229003" y="4410977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648418" y="4410977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877979" y="4410977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918097" y="443171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723494" y="442499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588795" y="3958374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622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358094" cy="484558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2400" dirty="0"/>
              <a:t>The number of palindromes </a:t>
            </a:r>
            <a:r>
              <a:rPr lang="en-US" altLang="ja-JP" sz="2400" dirty="0" smtClean="0"/>
              <a:t>in </a:t>
            </a:r>
            <a:r>
              <a:rPr lang="en-US" altLang="ja-JP" sz="2400" i="1" dirty="0"/>
              <a:t>w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can be </a:t>
            </a:r>
            <a:r>
              <a:rPr lang="en-US" altLang="ja-JP" sz="2400" i="1" dirty="0" err="1" smtClean="0"/>
              <a:t>Ω</a:t>
            </a:r>
            <a:r>
              <a:rPr lang="en-US" altLang="ja-JP" sz="2400" dirty="0" smtClean="0"/>
              <a:t>(</a:t>
            </a:r>
            <a:r>
              <a:rPr lang="en-US" altLang="ja-JP" sz="2400" i="1" dirty="0"/>
              <a:t>n</a:t>
            </a:r>
            <a:r>
              <a:rPr lang="en-US" altLang="ja-JP" sz="2400" baseline="30000" dirty="0"/>
              <a:t>2</a:t>
            </a:r>
            <a:r>
              <a:rPr lang="en-US" altLang="ja-JP" sz="2400" dirty="0" smtClean="0"/>
              <a:t>).</a:t>
            </a:r>
            <a:endParaRPr lang="en-US" altLang="ja-JP" dirty="0" smtClean="0"/>
          </a:p>
          <a:p>
            <a:r>
              <a:rPr lang="en-US" altLang="ja-JP" dirty="0" smtClean="0"/>
              <a:t>If we compute a smallest </a:t>
            </a:r>
            <a:r>
              <a:rPr lang="en-US" altLang="ja-JP" smtClean="0"/>
              <a:t>palindromic cover (SPC) </a:t>
            </a:r>
            <a:r>
              <a:rPr lang="en-US" altLang="ja-JP" dirty="0" smtClean="0"/>
              <a:t>with a naïve algorithm, then we need </a:t>
            </a:r>
            <a:r>
              <a:rPr lang="en-US" altLang="ja-JP" i="1" dirty="0"/>
              <a:t>O</a:t>
            </a:r>
            <a:r>
              <a:rPr lang="en-US" altLang="ja-JP" dirty="0"/>
              <a:t>(</a:t>
            </a:r>
            <a:r>
              <a:rPr lang="en-US" altLang="ja-JP" i="1" dirty="0"/>
              <a:t>n</a:t>
            </a:r>
            <a:r>
              <a:rPr lang="en-US" altLang="ja-JP" baseline="30000" dirty="0"/>
              <a:t>2</a:t>
            </a:r>
            <a:r>
              <a:rPr lang="en-US" altLang="ja-JP" dirty="0"/>
              <a:t>) </a:t>
            </a:r>
            <a:r>
              <a:rPr lang="en-US" altLang="ja-JP" dirty="0" smtClean="0"/>
              <a:t>time.</a:t>
            </a:r>
            <a:endParaRPr lang="en-US" altLang="ja-JP" dirty="0"/>
          </a:p>
          <a:p>
            <a:r>
              <a:rPr lang="en-US" altLang="ja-JP" dirty="0" smtClean="0"/>
              <a:t>We propose an </a:t>
            </a:r>
            <a:r>
              <a:rPr lang="en-US" altLang="ja-JP" i="1" dirty="0" smtClean="0"/>
              <a:t>O</a:t>
            </a:r>
            <a:r>
              <a:rPr lang="en-US" altLang="ja-JP" dirty="0"/>
              <a:t>(</a:t>
            </a:r>
            <a:r>
              <a:rPr lang="en-US" altLang="ja-JP" i="1" dirty="0"/>
              <a:t>n</a:t>
            </a:r>
            <a:r>
              <a:rPr lang="en-US" altLang="ja-JP" dirty="0"/>
              <a:t>) </a:t>
            </a:r>
            <a:r>
              <a:rPr lang="en-US" altLang="ja-JP" dirty="0" smtClean="0"/>
              <a:t>time algorithm which uses only </a:t>
            </a:r>
            <a:br>
              <a:rPr lang="en-US" altLang="ja-JP" dirty="0" smtClean="0"/>
            </a:br>
            <a:r>
              <a:rPr lang="en-US" altLang="ja-JP" u="sng" dirty="0" smtClean="0"/>
              <a:t>maximal palindromes</a:t>
            </a:r>
            <a:r>
              <a:rPr lang="en-US" altLang="ja-JP" dirty="0" smtClean="0"/>
              <a:t>.</a:t>
            </a:r>
            <a:endParaRPr lang="ja-JP" altLang="en-US" dirty="0"/>
          </a:p>
          <a:p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219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98474" y="1981200"/>
            <a:ext cx="8450035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/>
                <a:ea typeface="ＭＳ 明朝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Times New Roman"/>
                <a:ea typeface="ＭＳ 明朝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/>
                <a:ea typeface="ＭＳ 明朝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Times New Roman"/>
                <a:ea typeface="ＭＳ 明朝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/>
                <a:ea typeface="ＭＳ 明朝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/>
              <a:t>Definition</a:t>
            </a:r>
            <a:br>
              <a:rPr lang="en-US" altLang="ja-JP" dirty="0"/>
            </a:br>
            <a:r>
              <a:rPr lang="en-US" altLang="ja-JP" dirty="0"/>
              <a:t>I</a:t>
            </a:r>
            <a:r>
              <a:rPr lang="en-US" altLang="ja-JP" dirty="0" smtClean="0"/>
              <a:t>f </a:t>
            </a:r>
            <a:r>
              <a:rPr lang="en-US" altLang="ja-JP" i="1" dirty="0" smtClean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 smtClean="0">
                <a:cs typeface="Times New Roman"/>
              </a:rPr>
              <a:t>i</a:t>
            </a:r>
            <a:r>
              <a:rPr lang="en-US" altLang="ja-JP" i="1" dirty="0" smtClean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 = (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 smtClean="0">
                <a:cs typeface="Times New Roman"/>
              </a:rPr>
              <a:t>[</a:t>
            </a:r>
            <a:r>
              <a:rPr lang="en-US" altLang="ja-JP" i="1" dirty="0" err="1" smtClean="0">
                <a:cs typeface="Times New Roman"/>
              </a:rPr>
              <a:t>i</a:t>
            </a:r>
            <a:r>
              <a:rPr lang="en-US" altLang="ja-JP" i="1" dirty="0" smtClean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])</a:t>
            </a:r>
            <a:r>
              <a:rPr lang="en-US" altLang="ja-JP" i="1" baseline="30000" dirty="0">
                <a:cs typeface="Times New Roman"/>
              </a:rPr>
              <a:t>R</a:t>
            </a:r>
            <a:r>
              <a:rPr lang="en-US" altLang="ja-JP" dirty="0"/>
              <a:t>  and </a:t>
            </a:r>
            <a:br>
              <a:rPr lang="en-US" altLang="ja-JP" dirty="0"/>
            </a:b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>
                <a:cs typeface="Times New Roman"/>
              </a:rPr>
              <a:t>i</a:t>
            </a:r>
            <a:r>
              <a:rPr lang="en-US" altLang="ja-JP" dirty="0">
                <a:cs typeface="Times New Roman"/>
              </a:rPr>
              <a:t>-1]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≠</a:t>
            </a:r>
            <a:r>
              <a:rPr lang="en-US" altLang="ja-JP" i="1" dirty="0">
                <a:cs typeface="Times New Roman"/>
              </a:rPr>
              <a:t> 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>
                <a:cs typeface="Times New Roman"/>
              </a:rPr>
              <a:t>j</a:t>
            </a:r>
            <a:r>
              <a:rPr lang="en-US" altLang="ja-JP" dirty="0">
                <a:cs typeface="Times New Roman"/>
              </a:rPr>
              <a:t>+1], 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dirty="0">
                <a:cs typeface="Times New Roman"/>
              </a:rPr>
              <a:t> = 1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or</a:t>
            </a:r>
            <a:r>
              <a:rPr lang="en-US" altLang="ja-JP" i="1" dirty="0">
                <a:cs typeface="Times New Roman"/>
              </a:rPr>
              <a:t> j = </a:t>
            </a:r>
            <a:r>
              <a:rPr lang="en-US" altLang="ja-JP" i="1" dirty="0" smtClean="0">
                <a:cs typeface="Times New Roman"/>
              </a:rPr>
              <a:t>n,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then </a:t>
            </a:r>
            <a:r>
              <a:rPr lang="en-US" altLang="ja-JP" i="1" dirty="0" smtClean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 smtClean="0">
                <a:cs typeface="Times New Roman"/>
              </a:rPr>
              <a:t>i</a:t>
            </a:r>
            <a:r>
              <a:rPr lang="en-US" altLang="ja-JP" i="1" dirty="0" smtClean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</a:t>
            </a:r>
            <a:r>
              <a:rPr lang="en-US" altLang="ja-JP" dirty="0"/>
              <a:t> </a:t>
            </a:r>
            <a:r>
              <a:rPr lang="en-US" altLang="ja-JP" dirty="0" smtClean="0"/>
              <a:t>is the </a:t>
            </a:r>
            <a:r>
              <a:rPr lang="en-US" altLang="ja-JP" dirty="0"/>
              <a:t>maximal palindrome of position (</a:t>
            </a:r>
            <a:r>
              <a:rPr lang="en-US" altLang="ja-JP" i="1" dirty="0" err="1"/>
              <a:t>i</a:t>
            </a:r>
            <a:r>
              <a:rPr lang="en-US" altLang="ja-JP" dirty="0" err="1"/>
              <a:t>+</a:t>
            </a:r>
            <a:r>
              <a:rPr lang="en-US" altLang="ja-JP" i="1" dirty="0" err="1"/>
              <a:t>j</a:t>
            </a:r>
            <a:r>
              <a:rPr lang="en-US" altLang="ja-JP" dirty="0"/>
              <a:t>)/</a:t>
            </a:r>
            <a:r>
              <a:rPr lang="en-US" altLang="ja-JP" dirty="0" smtClean="0"/>
              <a:t>2.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Maximal palindrome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3824" y="4822773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</a:t>
            </a:r>
            <a:r>
              <a:rPr lang="en-US" altLang="ja-JP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2800" dirty="0" smtClean="0">
                <a:latin typeface="Times New Roman"/>
                <a:cs typeface="Times New Roman"/>
              </a:rPr>
              <a:t>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893193" y="5438524"/>
            <a:ext cx="2243343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035895" y="531319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2836067" y="458023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Times New Roman"/>
                <a:cs typeface="Times New Roman"/>
              </a:rPr>
              <a:t>6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334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 txBox="1">
            <a:spLocks/>
          </p:cNvSpPr>
          <p:nvPr/>
        </p:nvSpPr>
        <p:spPr bwMode="auto">
          <a:xfrm>
            <a:off x="498474" y="1981200"/>
            <a:ext cx="8450035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/>
                <a:ea typeface="ＭＳ 明朝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Times New Roman"/>
                <a:ea typeface="ＭＳ 明朝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/>
                <a:ea typeface="ＭＳ 明朝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Times New Roman"/>
                <a:ea typeface="ＭＳ 明朝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/>
                <a:ea typeface="ＭＳ 明朝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/>
              <a:t>Definition</a:t>
            </a:r>
            <a:br>
              <a:rPr lang="en-US" altLang="ja-JP" dirty="0"/>
            </a:br>
            <a:r>
              <a:rPr lang="en-US" altLang="ja-JP" dirty="0"/>
              <a:t>If 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i="1" dirty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 = (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i="1" dirty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])</a:t>
            </a:r>
            <a:r>
              <a:rPr lang="en-US" altLang="ja-JP" i="1" baseline="30000" dirty="0">
                <a:cs typeface="Times New Roman"/>
              </a:rPr>
              <a:t>R</a:t>
            </a:r>
            <a:r>
              <a:rPr lang="en-US" altLang="ja-JP" dirty="0"/>
              <a:t>  and </a:t>
            </a:r>
            <a:br>
              <a:rPr lang="en-US" altLang="ja-JP" dirty="0"/>
            </a:b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>
                <a:cs typeface="Times New Roman"/>
              </a:rPr>
              <a:t>i</a:t>
            </a:r>
            <a:r>
              <a:rPr lang="en-US" altLang="ja-JP" dirty="0">
                <a:cs typeface="Times New Roman"/>
              </a:rPr>
              <a:t>-1]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≠</a:t>
            </a:r>
            <a:r>
              <a:rPr lang="en-US" altLang="ja-JP" i="1" dirty="0">
                <a:cs typeface="Times New Roman"/>
              </a:rPr>
              <a:t> 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>
                <a:cs typeface="Times New Roman"/>
              </a:rPr>
              <a:t>j</a:t>
            </a:r>
            <a:r>
              <a:rPr lang="en-US" altLang="ja-JP" dirty="0">
                <a:cs typeface="Times New Roman"/>
              </a:rPr>
              <a:t>+1], 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dirty="0">
                <a:cs typeface="Times New Roman"/>
              </a:rPr>
              <a:t> = 1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or</a:t>
            </a:r>
            <a:r>
              <a:rPr lang="en-US" altLang="ja-JP" i="1" dirty="0">
                <a:cs typeface="Times New Roman"/>
              </a:rPr>
              <a:t> j = n,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then 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i="1" dirty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</a:t>
            </a:r>
            <a:r>
              <a:rPr lang="en-US" altLang="ja-JP" dirty="0"/>
              <a:t> is the maximal palindrome of position (</a:t>
            </a:r>
            <a:r>
              <a:rPr lang="en-US" altLang="ja-JP" i="1" dirty="0" err="1"/>
              <a:t>i</a:t>
            </a:r>
            <a:r>
              <a:rPr lang="en-US" altLang="ja-JP" dirty="0" err="1"/>
              <a:t>+</a:t>
            </a:r>
            <a:r>
              <a:rPr lang="en-US" altLang="ja-JP" i="1" dirty="0" err="1"/>
              <a:t>j</a:t>
            </a:r>
            <a:r>
              <a:rPr lang="en-US" altLang="ja-JP" dirty="0"/>
              <a:t>)/2.</a:t>
            </a:r>
            <a:br>
              <a:rPr lang="en-US" altLang="ja-JP" dirty="0"/>
            </a:b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Maximal palindrome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4457014" y="5438524"/>
            <a:ext cx="146588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5190228" y="531319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840056" y="4580230"/>
            <a:ext cx="633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Times New Roman"/>
                <a:cs typeface="Times New Roman"/>
              </a:rPr>
              <a:t>14.5</a:t>
            </a:r>
            <a:endParaRPr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03824" y="4822773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</a:t>
            </a:r>
            <a:r>
              <a:rPr lang="en-US" altLang="ja-JP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2800" dirty="0" smtClean="0">
                <a:latin typeface="Times New Roman"/>
                <a:cs typeface="Times New Roman"/>
              </a:rPr>
              <a:t>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840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Maximal palindrome</a:t>
            </a:r>
            <a:endParaRPr kumimoji="1" lang="ja-JP" altLang="en-US" dirty="0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474" y="1981200"/>
            <a:ext cx="8450035" cy="4144963"/>
          </a:xfrm>
        </p:spPr>
        <p:txBody>
          <a:bodyPr>
            <a:normAutofit/>
          </a:bodyPr>
          <a:lstStyle/>
          <a:p>
            <a:r>
              <a:rPr lang="en-US" altLang="ja-JP" dirty="0"/>
              <a:t>Definition</a:t>
            </a:r>
            <a:br>
              <a:rPr lang="en-US" altLang="ja-JP" dirty="0"/>
            </a:br>
            <a:r>
              <a:rPr lang="en-US" altLang="ja-JP" dirty="0"/>
              <a:t>If 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i="1" dirty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 = (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i="1" dirty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])</a:t>
            </a:r>
            <a:r>
              <a:rPr lang="en-US" altLang="ja-JP" i="1" baseline="30000" dirty="0">
                <a:cs typeface="Times New Roman"/>
              </a:rPr>
              <a:t>R</a:t>
            </a:r>
            <a:r>
              <a:rPr lang="en-US" altLang="ja-JP" dirty="0"/>
              <a:t>  and </a:t>
            </a:r>
            <a:br>
              <a:rPr lang="en-US" altLang="ja-JP" dirty="0"/>
            </a:b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>
                <a:cs typeface="Times New Roman"/>
              </a:rPr>
              <a:t>i</a:t>
            </a:r>
            <a:r>
              <a:rPr lang="en-US" altLang="ja-JP" dirty="0">
                <a:cs typeface="Times New Roman"/>
              </a:rPr>
              <a:t>-1]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≠</a:t>
            </a:r>
            <a:r>
              <a:rPr lang="en-US" altLang="ja-JP" i="1" dirty="0">
                <a:cs typeface="Times New Roman"/>
              </a:rPr>
              <a:t> 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>
                <a:cs typeface="Times New Roman"/>
              </a:rPr>
              <a:t>j</a:t>
            </a:r>
            <a:r>
              <a:rPr lang="en-US" altLang="ja-JP" dirty="0">
                <a:cs typeface="Times New Roman"/>
              </a:rPr>
              <a:t>+1], 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dirty="0">
                <a:cs typeface="Times New Roman"/>
              </a:rPr>
              <a:t> = 1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or</a:t>
            </a:r>
            <a:r>
              <a:rPr lang="en-US" altLang="ja-JP" i="1" dirty="0">
                <a:cs typeface="Times New Roman"/>
              </a:rPr>
              <a:t> j = n,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then 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>
                <a:cs typeface="Times New Roman"/>
              </a:rPr>
              <a:t>[</a:t>
            </a:r>
            <a:r>
              <a:rPr lang="en-US" altLang="ja-JP" i="1" dirty="0" err="1">
                <a:cs typeface="Times New Roman"/>
              </a:rPr>
              <a:t>i</a:t>
            </a:r>
            <a:r>
              <a:rPr lang="en-US" altLang="ja-JP" i="1" dirty="0">
                <a:cs typeface="Times New Roman"/>
              </a:rPr>
              <a:t>..j</a:t>
            </a:r>
            <a:r>
              <a:rPr lang="en-US" altLang="ja-JP" dirty="0">
                <a:cs typeface="Times New Roman"/>
              </a:rPr>
              <a:t>]</a:t>
            </a:r>
            <a:r>
              <a:rPr lang="en-US" altLang="ja-JP" dirty="0"/>
              <a:t> is the maximal palindrome of position (</a:t>
            </a:r>
            <a:r>
              <a:rPr lang="en-US" altLang="ja-JP" i="1" dirty="0" err="1"/>
              <a:t>i</a:t>
            </a:r>
            <a:r>
              <a:rPr lang="en-US" altLang="ja-JP" dirty="0" err="1"/>
              <a:t>+</a:t>
            </a:r>
            <a:r>
              <a:rPr lang="en-US" altLang="ja-JP" i="1" dirty="0" err="1"/>
              <a:t>j</a:t>
            </a:r>
            <a:r>
              <a:rPr lang="en-US" altLang="ja-JP" dirty="0"/>
              <a:t>)/2.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 smtClean="0"/>
              <a:t>Properties</a:t>
            </a:r>
            <a:endParaRPr lang="en-US" altLang="ja-JP" dirty="0"/>
          </a:p>
          <a:p>
            <a:pPr lvl="1"/>
            <a:r>
              <a:rPr lang="en-US" altLang="ja-JP" sz="2400" dirty="0"/>
              <a:t>The number of maximal palindromes of string </a:t>
            </a:r>
            <a:r>
              <a:rPr lang="en-US" altLang="ja-JP" sz="2400" dirty="0" smtClean="0"/>
              <a:t>of </a:t>
            </a:r>
            <a:r>
              <a:rPr lang="en-US" altLang="ja-JP" sz="2400" dirty="0"/>
              <a:t>length </a:t>
            </a:r>
            <a:r>
              <a:rPr lang="en-US" altLang="ja-JP" sz="2400" i="1" dirty="0"/>
              <a:t>n</a:t>
            </a:r>
            <a:r>
              <a:rPr lang="en-US" altLang="ja-JP" sz="2400" dirty="0"/>
              <a:t> is 2</a:t>
            </a:r>
            <a:r>
              <a:rPr lang="en-US" altLang="ja-JP" sz="2400" i="1" dirty="0"/>
              <a:t>n</a:t>
            </a:r>
            <a:r>
              <a:rPr lang="en-US" altLang="ja-JP" sz="2400" dirty="0"/>
              <a:t>-</a:t>
            </a:r>
            <a:r>
              <a:rPr lang="en-US" altLang="ja-JP" sz="2400" dirty="0" smtClean="0"/>
              <a:t>1.</a:t>
            </a:r>
            <a:endParaRPr lang="en-US" altLang="ja-JP" sz="2400" dirty="0"/>
          </a:p>
          <a:p>
            <a:pPr lvl="1"/>
            <a:r>
              <a:rPr lang="en-US" altLang="ja-JP" sz="2400" dirty="0"/>
              <a:t>All palindromes of string </a:t>
            </a:r>
            <a:r>
              <a:rPr lang="en-US" altLang="ja-JP" sz="2400" i="1" dirty="0"/>
              <a:t>w</a:t>
            </a:r>
            <a:r>
              <a:rPr lang="en-US" altLang="ja-JP" sz="2400" dirty="0"/>
              <a:t> are substrings </a:t>
            </a:r>
            <a:r>
              <a:rPr lang="en-US" altLang="ja-JP" sz="2400" dirty="0" smtClean="0"/>
              <a:t>of some </a:t>
            </a:r>
            <a:r>
              <a:rPr lang="en-US" altLang="ja-JP" sz="2400" dirty="0"/>
              <a:t>maximal palindromes of string 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.</a:t>
            </a:r>
            <a:endParaRPr lang="en-US" altLang="ja-JP" sz="2400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7987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8148" y="1280584"/>
            <a:ext cx="8229600" cy="4845580"/>
          </a:xfrm>
        </p:spPr>
        <p:txBody>
          <a:bodyPr/>
          <a:lstStyle/>
          <a:p>
            <a:r>
              <a:rPr lang="en-US" altLang="ja-JP" dirty="0" smtClean="0"/>
              <a:t>A </a:t>
            </a:r>
            <a:r>
              <a:rPr lang="en-US" altLang="ja-JP" dirty="0"/>
              <a:t>smallest palindromic cover can be computed in </a:t>
            </a:r>
            <a:r>
              <a:rPr lang="en-US" altLang="ja-JP" i="1" dirty="0"/>
              <a:t>O</a:t>
            </a:r>
            <a:r>
              <a:rPr lang="en-US" altLang="ja-JP" dirty="0"/>
              <a:t>(</a:t>
            </a:r>
            <a:r>
              <a:rPr lang="en-US" altLang="ja-JP" i="1" dirty="0"/>
              <a:t>n</a:t>
            </a:r>
            <a:r>
              <a:rPr lang="en-US" altLang="ja-JP" dirty="0"/>
              <a:t>) time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sz="2400" dirty="0"/>
              <a:t>Because we want to cover the input string with fewest palindromes, it suffices to consider only maximal palindromes</a:t>
            </a:r>
            <a:r>
              <a:rPr lang="en-US" altLang="ja-JP" sz="2400" dirty="0" smtClean="0"/>
              <a:t>.</a:t>
            </a:r>
            <a:endParaRPr lang="en-US" altLang="ja-JP" sz="2400" i="1" dirty="0"/>
          </a:p>
          <a:p>
            <a:pPr lvl="1"/>
            <a:r>
              <a:rPr lang="en-US" altLang="ja-JP" sz="2400" dirty="0"/>
              <a:t>All maximal palindromes can be computed in </a:t>
            </a:r>
            <a:r>
              <a:rPr lang="en-US" altLang="ja-JP" sz="2400" i="1" dirty="0"/>
              <a:t>O</a:t>
            </a:r>
            <a:r>
              <a:rPr lang="en-US" altLang="ja-JP" sz="2400" dirty="0"/>
              <a:t>(</a:t>
            </a:r>
            <a:r>
              <a:rPr lang="en-US" altLang="ja-JP" sz="2400" i="1" dirty="0"/>
              <a:t>n</a:t>
            </a:r>
            <a:r>
              <a:rPr lang="en-US" altLang="ja-JP" sz="2400" dirty="0"/>
              <a:t>) time [</a:t>
            </a:r>
            <a:r>
              <a:rPr lang="en-US" altLang="ja-JP" sz="2400" dirty="0" err="1"/>
              <a:t>Manacher</a:t>
            </a:r>
            <a:r>
              <a:rPr lang="en-US" altLang="ja-JP" sz="2400" dirty="0"/>
              <a:t>, 1975].</a:t>
            </a:r>
          </a:p>
          <a:p>
            <a:pPr lvl="1"/>
            <a:r>
              <a:rPr lang="en-US" altLang="ja-JP" sz="2400" dirty="0"/>
              <a:t>Using a well known algorithm, we can compute a smallest cover of 2</a:t>
            </a:r>
            <a:r>
              <a:rPr lang="en-US" altLang="ja-JP" sz="2400" i="1" dirty="0"/>
              <a:t>n</a:t>
            </a:r>
            <a:r>
              <a:rPr lang="en-US" altLang="ja-JP" sz="2400" dirty="0"/>
              <a:t>-1 intervals in </a:t>
            </a:r>
            <a:r>
              <a:rPr lang="en-US" altLang="ja-JP" sz="2400" i="1" dirty="0"/>
              <a:t>O</a:t>
            </a:r>
            <a:r>
              <a:rPr lang="en-US" altLang="ja-JP" sz="2400" dirty="0"/>
              <a:t>(</a:t>
            </a:r>
            <a:r>
              <a:rPr lang="en-US" altLang="ja-JP" sz="2400" i="1" dirty="0"/>
              <a:t>n</a:t>
            </a:r>
            <a:r>
              <a:rPr lang="en-US" altLang="ja-JP" sz="2400" dirty="0"/>
              <a:t>) time</a:t>
            </a:r>
            <a:r>
              <a:rPr lang="en-US" altLang="ja-JP" sz="2400" dirty="0" smtClean="0"/>
              <a:t>.</a:t>
            </a:r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/>
          </a:p>
          <a:p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666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Off-line algorithm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3824" y="2765079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</a:t>
            </a:r>
            <a:r>
              <a:rPr lang="en-US" altLang="ja-JP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2800" dirty="0" smtClean="0">
                <a:latin typeface="Times New Roman"/>
                <a:cs typeface="Times New Roman"/>
              </a:rPr>
              <a:t>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603824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1603824" y="3448652"/>
            <a:ext cx="559810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603824" y="3601052"/>
            <a:ext cx="1324137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889143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382550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660147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896865" y="3764383"/>
            <a:ext cx="2289297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146878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42447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671906" y="3448652"/>
            <a:ext cx="15142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436234" y="3601052"/>
            <a:ext cx="749928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949503" y="3928998"/>
            <a:ext cx="2271440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915707" y="4085797"/>
            <a:ext cx="787845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4390678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66827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4186162" y="3448652"/>
            <a:ext cx="1034781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4919828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519742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5494503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5197425" y="3448652"/>
            <a:ext cx="1281719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73046" y="3601052"/>
            <a:ext cx="787845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5973046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47153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角丸四角形吹き出し 45"/>
          <p:cNvSpPr/>
          <p:nvPr/>
        </p:nvSpPr>
        <p:spPr bwMode="auto">
          <a:xfrm>
            <a:off x="5340243" y="4561571"/>
            <a:ext cx="2791818" cy="408623"/>
          </a:xfrm>
          <a:prstGeom prst="wedgeRoundRectCallout">
            <a:avLst>
              <a:gd name="adj1" fmla="val -33831"/>
              <a:gd name="adj2" fmla="val -133088"/>
              <a:gd name="adj3" fmla="val 16667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all maximal palindromes</a:t>
            </a:r>
            <a:endParaRPr kumimoji="1" lang="ja-JP" altLang="en-US" b="1" dirty="0" smtClean="0">
              <a:solidFill>
                <a:srgbClr val="0000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1603824" y="4085797"/>
            <a:ext cx="2110007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4390678" y="3764383"/>
            <a:ext cx="1582368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5486781" y="3601052"/>
            <a:ext cx="486265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783859" y="3928998"/>
            <a:ext cx="478543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24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直線矢印コネクタ 58"/>
          <p:cNvCxnSpPr/>
          <p:nvPr/>
        </p:nvCxnSpPr>
        <p:spPr>
          <a:xfrm>
            <a:off x="1603824" y="4085797"/>
            <a:ext cx="2110007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5973046" y="3601052"/>
            <a:ext cx="787845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949503" y="3928998"/>
            <a:ext cx="2271440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5197425" y="3448652"/>
            <a:ext cx="1281719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Off-line algorithm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3824" y="2765079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</a:t>
            </a:r>
            <a:r>
              <a:rPr lang="en-US" altLang="ja-JP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2800" dirty="0" smtClean="0">
                <a:latin typeface="Times New Roman"/>
                <a:cs typeface="Times New Roman"/>
              </a:rPr>
              <a:t>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603824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1603824" y="3448652"/>
            <a:ext cx="559810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889143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382550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660147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146878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42447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671906" y="3448652"/>
            <a:ext cx="15142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436234" y="3601052"/>
            <a:ext cx="749928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949503" y="3928998"/>
            <a:ext cx="2271440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915707" y="4085797"/>
            <a:ext cx="787845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4390678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66827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4186162" y="3448652"/>
            <a:ext cx="1034781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4919828" y="3294510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519742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5494503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5197425" y="3448652"/>
            <a:ext cx="1281719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73046" y="3601052"/>
            <a:ext cx="787845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5973046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471535" y="3296252"/>
            <a:ext cx="28935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角丸四角形吹き出し 36"/>
          <p:cNvSpPr/>
          <p:nvPr/>
        </p:nvSpPr>
        <p:spPr bwMode="auto">
          <a:xfrm>
            <a:off x="5340243" y="4561571"/>
            <a:ext cx="2791818" cy="408623"/>
          </a:xfrm>
          <a:prstGeom prst="wedgeRoundRectCallout">
            <a:avLst>
              <a:gd name="adj1" fmla="val -33831"/>
              <a:gd name="adj2" fmla="val -133088"/>
              <a:gd name="adj3" fmla="val 16667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all maximal palindromes</a:t>
            </a:r>
            <a:endParaRPr kumimoji="1" lang="ja-JP" altLang="en-US" b="1" dirty="0" smtClean="0">
              <a:solidFill>
                <a:srgbClr val="0000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1896865" y="3764383"/>
            <a:ext cx="2289297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4390678" y="3764383"/>
            <a:ext cx="1582368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5486781" y="3601052"/>
            <a:ext cx="486265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5783859" y="3928998"/>
            <a:ext cx="478543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1603824" y="3601052"/>
            <a:ext cx="1324137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1603824" y="4085797"/>
            <a:ext cx="2110007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68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When the union of intervals [</a:t>
            </a:r>
            <a:r>
              <a:rPr lang="en-US" altLang="ja-JP" i="1" dirty="0"/>
              <a:t>b</a:t>
            </a:r>
            <a:r>
              <a:rPr lang="en-US" altLang="ja-JP" baseline="-25000" dirty="0"/>
              <a:t>1</a:t>
            </a:r>
            <a:r>
              <a:rPr lang="en-US" altLang="ja-JP" dirty="0"/>
              <a:t>,</a:t>
            </a:r>
            <a:r>
              <a:rPr lang="en-US" altLang="ja-JP" i="1" dirty="0"/>
              <a:t>e</a:t>
            </a:r>
            <a:r>
              <a:rPr lang="en-US" altLang="ja-JP" baseline="-25000" dirty="0"/>
              <a:t>1</a:t>
            </a:r>
            <a:r>
              <a:rPr lang="en-US" altLang="ja-JP" dirty="0"/>
              <a:t>] ,…,[</a:t>
            </a:r>
            <a:r>
              <a:rPr lang="en-US" altLang="ja-JP" i="1" dirty="0" err="1"/>
              <a:t>b</a:t>
            </a:r>
            <a:r>
              <a:rPr lang="en-US" altLang="ja-JP" i="1" baseline="-25000" dirty="0" err="1"/>
              <a:t>h</a:t>
            </a:r>
            <a:r>
              <a:rPr lang="en-US" altLang="ja-JP" dirty="0" err="1"/>
              <a:t>,</a:t>
            </a:r>
            <a:r>
              <a:rPr lang="en-US" altLang="ja-JP" i="1" dirty="0" err="1"/>
              <a:t>e</a:t>
            </a:r>
            <a:r>
              <a:rPr lang="en-US" altLang="ja-JP" i="1" baseline="-25000" dirty="0" err="1"/>
              <a:t>h</a:t>
            </a:r>
            <a:r>
              <a:rPr lang="en-US" altLang="ja-JP" dirty="0"/>
              <a:t>] equals [1,</a:t>
            </a:r>
            <a:r>
              <a:rPr lang="en-US" altLang="ja-JP" i="1" dirty="0"/>
              <a:t>n</a:t>
            </a:r>
            <a:r>
              <a:rPr lang="en-US" altLang="ja-JP" dirty="0"/>
              <a:t>], the set of these intervals is </a:t>
            </a:r>
            <a:r>
              <a:rPr lang="en-US" altLang="ja-JP" dirty="0" smtClean="0"/>
              <a:t>called </a:t>
            </a:r>
            <a:r>
              <a:rPr lang="en-US" altLang="ja-JP" dirty="0"/>
              <a:t>a </a:t>
            </a:r>
            <a:r>
              <a:rPr lang="en-US" altLang="ja-JP" i="1" dirty="0"/>
              <a:t>cover</a:t>
            </a:r>
            <a:r>
              <a:rPr lang="en-US" altLang="ja-JP" dirty="0"/>
              <a:t> of a </a:t>
            </a:r>
            <a:r>
              <a:rPr lang="en-US" altLang="ja-JP" dirty="0" smtClean="0"/>
              <a:t>string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 </a:t>
            </a:r>
            <a:r>
              <a:rPr lang="en-US" altLang="ja-JP" dirty="0"/>
              <a:t>of length </a:t>
            </a:r>
            <a:r>
              <a:rPr lang="en-US" altLang="ja-JP" i="1" dirty="0"/>
              <a:t>n</a:t>
            </a:r>
            <a:r>
              <a:rPr lang="en-US" altLang="ja-JP" dirty="0"/>
              <a:t>.</a:t>
            </a:r>
            <a:endParaRPr lang="ja-JP" altLang="en-US" dirty="0"/>
          </a:p>
          <a:p>
            <a:r>
              <a:rPr lang="en-US" altLang="ja-JP" dirty="0" smtClean="0"/>
              <a:t>There exist several kind of covers with specific properties.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All intervals correspond to the same substring (cover).</a:t>
            </a:r>
            <a:br>
              <a:rPr lang="en-US" altLang="ja-JP" dirty="0" smtClean="0"/>
            </a:br>
            <a:r>
              <a:rPr lang="en-US" altLang="ja-JP" dirty="0" smtClean="0"/>
              <a:t> [Li and Smyth, 2002]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Cover of string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36715" y="3299178"/>
            <a:ext cx="3643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a b a a a b a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015250" y="3866439"/>
            <a:ext cx="122807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015250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229616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006784" y="3403274"/>
            <a:ext cx="122807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006784" y="329188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221150" y="329188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4257542" y="3866439"/>
            <a:ext cx="122807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4257542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471908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角丸四角形吹き出し 7"/>
          <p:cNvSpPr/>
          <p:nvPr/>
        </p:nvSpPr>
        <p:spPr bwMode="auto">
          <a:xfrm>
            <a:off x="1831765" y="3252512"/>
            <a:ext cx="3835678" cy="832337"/>
          </a:xfrm>
          <a:prstGeom prst="wedgeRoundRectCallout">
            <a:avLst>
              <a:gd name="adj1" fmla="val 57989"/>
              <a:gd name="adj2" fmla="val -80023"/>
              <a:gd name="adj3" fmla="val 16667"/>
            </a:avLst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1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直線矢印コネクタ 51"/>
          <p:cNvCxnSpPr/>
          <p:nvPr/>
        </p:nvCxnSpPr>
        <p:spPr>
          <a:xfrm>
            <a:off x="5973046" y="3601052"/>
            <a:ext cx="787845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949503" y="3928998"/>
            <a:ext cx="2271440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5197425" y="3448652"/>
            <a:ext cx="1281719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Off-line algorithm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3824" y="2765079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</a:t>
            </a:r>
            <a:r>
              <a:rPr lang="en-US" altLang="ja-JP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2800" dirty="0" smtClean="0">
                <a:latin typeface="Times New Roman"/>
                <a:cs typeface="Times New Roman"/>
              </a:rPr>
              <a:t>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35" name="角丸四角形吹き出し 34"/>
          <p:cNvSpPr/>
          <p:nvPr/>
        </p:nvSpPr>
        <p:spPr bwMode="auto">
          <a:xfrm>
            <a:off x="5340243" y="4535943"/>
            <a:ext cx="2791818" cy="715089"/>
          </a:xfrm>
          <a:prstGeom prst="wedgeRoundRectCallout">
            <a:avLst>
              <a:gd name="adj1" fmla="val -33831"/>
              <a:gd name="adj2" fmla="val -133088"/>
              <a:gd name="adj3" fmla="val 16667"/>
            </a:avLst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smallest palindromic cover</a:t>
            </a:r>
            <a:endParaRPr kumimoji="1" lang="ja-JP" altLang="en-US" b="1" dirty="0" smtClean="0">
              <a:solidFill>
                <a:srgbClr val="0000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1603824" y="4085797"/>
            <a:ext cx="2110007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33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直線矢印コネクタ 51"/>
          <p:cNvCxnSpPr/>
          <p:nvPr/>
        </p:nvCxnSpPr>
        <p:spPr>
          <a:xfrm>
            <a:off x="5973046" y="3601052"/>
            <a:ext cx="787845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949503" y="3928998"/>
            <a:ext cx="2271440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5197425" y="3448652"/>
            <a:ext cx="1281719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Off-line algorithm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We can extend this algorithm </a:t>
            </a:r>
            <a:r>
              <a:rPr lang="en-US" altLang="ja-JP" u="sng" dirty="0"/>
              <a:t>on-</a:t>
            </a:r>
            <a:r>
              <a:rPr lang="en-US" altLang="ja-JP" u="sng" dirty="0" smtClean="0"/>
              <a:t>line </a:t>
            </a:r>
            <a:r>
              <a:rPr lang="en-US" altLang="ja-JP" dirty="0" smtClean="0"/>
              <a:t>(computing smallest palindromic covers for all prefixes).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3824" y="2765079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</a:t>
            </a:r>
            <a:r>
              <a:rPr lang="en-US" altLang="ja-JP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altLang="ja-JP" sz="2800" dirty="0" smtClean="0">
                <a:latin typeface="Times New Roman"/>
                <a:cs typeface="Times New Roman"/>
              </a:rPr>
              <a:t>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35" name="角丸四角形吹き出し 34"/>
          <p:cNvSpPr/>
          <p:nvPr/>
        </p:nvSpPr>
        <p:spPr bwMode="auto">
          <a:xfrm>
            <a:off x="5340243" y="4535943"/>
            <a:ext cx="2791818" cy="715089"/>
          </a:xfrm>
          <a:prstGeom prst="wedgeRoundRectCallout">
            <a:avLst>
              <a:gd name="adj1" fmla="val -33831"/>
              <a:gd name="adj2" fmla="val -133088"/>
              <a:gd name="adj3" fmla="val 16667"/>
            </a:avLst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smallest palindromic cover</a:t>
            </a:r>
            <a:endParaRPr kumimoji="1" lang="ja-JP" altLang="en-US" b="1" dirty="0" smtClean="0">
              <a:solidFill>
                <a:srgbClr val="0000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603824" y="4085797"/>
            <a:ext cx="2110007" cy="0"/>
          </a:xfrm>
          <a:prstGeom prst="straightConnector1">
            <a:avLst/>
          </a:prstGeom>
          <a:ln w="12700" cmpd="sng"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69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r>
              <a:rPr lang="en-US" altLang="ja-JP" dirty="0" smtClean="0"/>
              <a:t>alindromic factorization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8777" cy="484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When all factors of a factorization of string</a:t>
            </a:r>
            <a:r>
              <a:rPr lang="en-US" altLang="ja-JP" i="1" dirty="0" smtClean="0"/>
              <a:t> </a:t>
            </a:r>
            <a:r>
              <a:rPr lang="en-US" altLang="ja-JP" i="1" dirty="0"/>
              <a:t>w </a:t>
            </a:r>
            <a:r>
              <a:rPr lang="en-US" altLang="ja-JP" dirty="0" smtClean="0"/>
              <a:t>are palindromes, it is called a palindromic factorization of string</a:t>
            </a:r>
            <a:r>
              <a:rPr lang="en-US" altLang="ja-JP" dirty="0"/>
              <a:t>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70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Palindromic </a:t>
            </a:r>
            <a:r>
              <a:rPr lang="en-US" altLang="ja-JP" dirty="0"/>
              <a:t>factorization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4555" y="3050086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2884280" y="305008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918243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669305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696889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953873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8777" cy="484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When all factors of a factorization of string</a:t>
            </a:r>
            <a:r>
              <a:rPr lang="en-US" altLang="ja-JP" i="1" dirty="0"/>
              <a:t> w </a:t>
            </a:r>
            <a:r>
              <a:rPr lang="en-US" altLang="ja-JP" dirty="0"/>
              <a:t>are palindromes, it is called a palindromic factorization of string </a:t>
            </a:r>
            <a:r>
              <a:rPr lang="en-US" altLang="ja-JP" i="1" dirty="0"/>
              <a:t>w</a:t>
            </a:r>
            <a:r>
              <a:rPr lang="en-US" altLang="ja-JP" dirty="0"/>
              <a:t>.</a:t>
            </a:r>
            <a:endParaRPr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647525" y="3690442"/>
            <a:ext cx="1236755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265902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884280" y="3690442"/>
            <a:ext cx="1033963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401261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4669305" y="3690442"/>
            <a:ext cx="1033963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186286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918243" y="3690442"/>
            <a:ext cx="751062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298375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5953873" y="3690442"/>
            <a:ext cx="765803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336774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5696889" y="3690442"/>
            <a:ext cx="256984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823403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14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Smallest Palindromic factorization</a:t>
            </a:r>
            <a:endParaRPr kumimoji="1" lang="ja-JP" altLang="en-US" dirty="0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8777" cy="484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When </a:t>
            </a:r>
            <a:r>
              <a:rPr lang="en-US" altLang="ja-JP" dirty="0"/>
              <a:t>the number of factors of a palindromic factorization of string </a:t>
            </a:r>
            <a:r>
              <a:rPr lang="en-US" altLang="ja-JP" i="1" dirty="0"/>
              <a:t>w</a:t>
            </a:r>
            <a:r>
              <a:rPr lang="en-US" altLang="ja-JP" dirty="0"/>
              <a:t> is minimum</a:t>
            </a:r>
            <a:r>
              <a:rPr lang="en-US" altLang="ja-JP" dirty="0" smtClean="0"/>
              <a:t>, </a:t>
            </a:r>
            <a:r>
              <a:rPr lang="en-US" altLang="ja-JP" dirty="0"/>
              <a:t>it is called a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FF0000"/>
                </a:solidFill>
              </a:rPr>
              <a:t>smallest </a:t>
            </a:r>
            <a:r>
              <a:rPr lang="en-US" altLang="ja-JP" dirty="0">
                <a:solidFill>
                  <a:srgbClr val="FF0000"/>
                </a:solidFill>
              </a:rPr>
              <a:t>palindromic factorization </a:t>
            </a:r>
            <a:r>
              <a:rPr lang="en-US" altLang="ja-JP" dirty="0"/>
              <a:t>of string </a:t>
            </a:r>
            <a:r>
              <a:rPr lang="en-US" altLang="ja-JP" i="1" dirty="0"/>
              <a:t>w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4555" y="3050086"/>
            <a:ext cx="542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890169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186286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447746" y="3090726"/>
            <a:ext cx="0" cy="48258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647525" y="3690442"/>
            <a:ext cx="1236755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65902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2884280" y="3690442"/>
            <a:ext cx="2302006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035283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186286" y="3690442"/>
            <a:ext cx="127493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823755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461224" y="3690442"/>
            <a:ext cx="256984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587738" y="3565111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24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Computing online</a:t>
            </a:r>
          </a:p>
          <a:p>
            <a:pPr lvl="1"/>
            <a:r>
              <a:rPr lang="en-US" altLang="ja-JP" sz="2400" dirty="0" smtClean="0">
                <a:solidFill>
                  <a:srgbClr val="000000"/>
                </a:solidFill>
              </a:rPr>
              <a:t>We scan the input string </a:t>
            </a:r>
            <a:r>
              <a:rPr lang="en-US" altLang="ja-JP" sz="2400" i="1" dirty="0" smtClean="0">
                <a:solidFill>
                  <a:srgbClr val="000000"/>
                </a:solidFill>
              </a:rPr>
              <a:t>w</a:t>
            </a:r>
            <a:r>
              <a:rPr lang="en-US" altLang="ja-JP" sz="2400" dirty="0" smtClean="0">
                <a:solidFill>
                  <a:srgbClr val="000000"/>
                </a:solidFill>
              </a:rPr>
              <a:t> from left to right, and at each position </a:t>
            </a:r>
            <a:r>
              <a:rPr lang="en-US" altLang="ja-JP" sz="2400" i="1" dirty="0" err="1" smtClean="0">
                <a:solidFill>
                  <a:srgbClr val="000000"/>
                </a:solidFill>
              </a:rPr>
              <a:t>i</a:t>
            </a:r>
            <a:r>
              <a:rPr lang="en-US" altLang="ja-JP" sz="2400" dirty="0" smtClean="0">
                <a:solidFill>
                  <a:srgbClr val="000000"/>
                </a:solidFill>
              </a:rPr>
              <a:t> we compute the length of the last factor of a smallest palindromic factorization of </a:t>
            </a:r>
            <a:r>
              <a:rPr lang="en-US" altLang="ja-JP" sz="2400" i="1" dirty="0" smtClean="0">
                <a:solidFill>
                  <a:srgbClr val="000000"/>
                </a:solidFill>
              </a:rPr>
              <a:t>w</a:t>
            </a:r>
            <a:r>
              <a:rPr lang="en-US" altLang="ja-JP" sz="2400" dirty="0" smtClean="0">
                <a:solidFill>
                  <a:srgbClr val="000000"/>
                </a:solidFill>
              </a:rPr>
              <a:t>[1…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i</a:t>
            </a:r>
            <a:r>
              <a:rPr lang="en-US" altLang="ja-JP" sz="2400" dirty="0" smtClean="0">
                <a:solidFill>
                  <a:srgbClr val="000000"/>
                </a:solidFill>
              </a:rPr>
              <a:t>].</a:t>
            </a:r>
            <a:endParaRPr lang="en-US" altLang="ja-JP" sz="2400" dirty="0"/>
          </a:p>
          <a:p>
            <a:r>
              <a:rPr lang="en-US" altLang="ja-JP" dirty="0" smtClean="0"/>
              <a:t>Assume we have processed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smtClean="0"/>
              <a:t>i</a:t>
            </a:r>
            <a:r>
              <a:rPr lang="en-US" altLang="ja-JP" dirty="0"/>
              <a:t>-1</a:t>
            </a:r>
            <a:r>
              <a:rPr lang="en-US" altLang="ja-JP" dirty="0" smtClean="0"/>
              <a:t>], </a:t>
            </a:r>
            <a:r>
              <a:rPr lang="en-US" altLang="ja-JP" dirty="0"/>
              <a:t>and think about computing </a:t>
            </a:r>
            <a:r>
              <a:rPr lang="en-US" altLang="ja-JP" dirty="0" smtClean="0"/>
              <a:t>the length of the last factor of a smallest palindromic factorization 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err="1" smtClean="0"/>
              <a:t>i</a:t>
            </a:r>
            <a:r>
              <a:rPr lang="en-US" altLang="ja-JP" dirty="0"/>
              <a:t>]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sz="2400" dirty="0" smtClean="0"/>
              <a:t>We use a </a:t>
            </a:r>
            <a:r>
              <a:rPr lang="en-US" altLang="ja-JP" sz="2400" dirty="0"/>
              <a:t>d</a:t>
            </a:r>
            <a:r>
              <a:rPr lang="en-US" altLang="ja-JP" sz="2400" dirty="0" smtClean="0"/>
              <a:t>ynamic programming.</a:t>
            </a:r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factorization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893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Any smallest palindromic factorization 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] has one of the suffix palindromes ending at position </a:t>
            </a:r>
            <a:r>
              <a:rPr lang="en-US" altLang="ja-JP" i="1" dirty="0" err="1" smtClean="0"/>
              <a:t>i</a:t>
            </a:r>
            <a:r>
              <a:rPr lang="en-US" altLang="ja-JP" i="1" dirty="0" smtClean="0"/>
              <a:t>.</a:t>
            </a:r>
          </a:p>
          <a:p>
            <a:endParaRPr lang="en-US" altLang="ja-JP" i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factorization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2120523" y="2791365"/>
            <a:ext cx="4342714" cy="313599"/>
            <a:chOff x="1238536" y="1975668"/>
            <a:chExt cx="4342714" cy="313599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1238536" y="1975668"/>
              <a:ext cx="4342714" cy="313599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 bwMode="auto">
            <a:xfrm>
              <a:off x="5283374" y="1975668"/>
              <a:ext cx="0" cy="3135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正方形/長方形 6"/>
          <p:cNvSpPr/>
          <p:nvPr/>
        </p:nvSpPr>
        <p:spPr>
          <a:xfrm>
            <a:off x="1673552" y="2687461"/>
            <a:ext cx="412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w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81137" y="2361252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70169" y="23612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latin typeface="Times New Roman"/>
                <a:cs typeface="Times New Roman"/>
              </a:rPr>
              <a:t>1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6165361" y="3309249"/>
            <a:ext cx="292495" cy="2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165361" y="319114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461415" y="319114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830081" y="3597141"/>
            <a:ext cx="627775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830081" y="347903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461415" y="347903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352387" y="3888371"/>
            <a:ext cx="1105469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352387" y="37702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461415" y="37702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691987" y="4193645"/>
            <a:ext cx="1765869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702147" y="407553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461415" y="407553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120523" y="5002871"/>
            <a:ext cx="4357490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130520" y="48847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481572" y="48847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554728" y="4398831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・・・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0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Any smallest palindromic factorization 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] has one of the suffix palindromes ending at position </a:t>
            </a:r>
            <a:r>
              <a:rPr lang="en-US" altLang="ja-JP" i="1" dirty="0" err="1" smtClean="0"/>
              <a:t>i</a:t>
            </a:r>
            <a:r>
              <a:rPr lang="en-US" altLang="ja-JP" i="1" dirty="0" smtClean="0"/>
              <a:t>.</a:t>
            </a:r>
          </a:p>
          <a:p>
            <a:endParaRPr lang="en-US" altLang="ja-JP" i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factorization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2120523" y="2791365"/>
            <a:ext cx="4342714" cy="313599"/>
            <a:chOff x="1238536" y="1975668"/>
            <a:chExt cx="4342714" cy="313599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1238536" y="1975668"/>
              <a:ext cx="4342714" cy="313599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 bwMode="auto">
            <a:xfrm>
              <a:off x="5283374" y="1975668"/>
              <a:ext cx="0" cy="3135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正方形/長方形 6"/>
          <p:cNvSpPr/>
          <p:nvPr/>
        </p:nvSpPr>
        <p:spPr>
          <a:xfrm>
            <a:off x="1673552" y="2687461"/>
            <a:ext cx="412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w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81137" y="2361252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70169" y="23612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latin typeface="Times New Roman"/>
                <a:cs typeface="Times New Roman"/>
              </a:rPr>
              <a:t>1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082668" y="3888371"/>
            <a:ext cx="68866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771329" y="3888371"/>
            <a:ext cx="1105469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2120523" y="3888371"/>
            <a:ext cx="96214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4880357" y="3888371"/>
            <a:ext cx="1597656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679185" y="3838679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角丸四角形吹き出し 62"/>
          <p:cNvSpPr/>
          <p:nvPr/>
        </p:nvSpPr>
        <p:spPr bwMode="auto">
          <a:xfrm>
            <a:off x="6842611" y="3375879"/>
            <a:ext cx="1382345" cy="715089"/>
          </a:xfrm>
          <a:prstGeom prst="wedgeRoundRectCallout">
            <a:avLst>
              <a:gd name="adj1" fmla="val -70833"/>
              <a:gd name="adj2" fmla="val 23018"/>
              <a:gd name="adj3" fmla="val 16667"/>
            </a:avLst>
          </a:prstGeom>
          <a:noFill/>
          <a:ln w="12700" cmpd="sng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r>
              <a:rPr kumimoji="1" lang="en-US" altLang="ja-JP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suffix palindrome</a:t>
            </a:r>
            <a:endParaRPr kumimoji="1" lang="ja-JP" altLang="en-US" dirty="0" smtClean="0">
              <a:solidFill>
                <a:srgbClr val="0000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8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factorization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7717" cy="484558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However the </a:t>
            </a:r>
            <a:r>
              <a:rPr lang="en-US" altLang="ja-JP" dirty="0"/>
              <a:t>number of suffix palindromes ending at position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can </a:t>
            </a:r>
            <a:r>
              <a:rPr lang="en-US" altLang="ja-JP" dirty="0" smtClean="0"/>
              <a:t>be </a:t>
            </a:r>
            <a:r>
              <a:rPr lang="en-US" altLang="ja-JP" i="1" dirty="0" err="1"/>
              <a:t>Ω</a:t>
            </a:r>
            <a:r>
              <a:rPr lang="en-US" altLang="ja-JP" dirty="0"/>
              <a:t>(</a:t>
            </a:r>
            <a:r>
              <a:rPr lang="en-US" altLang="ja-JP" i="1" dirty="0" err="1"/>
              <a:t>i</a:t>
            </a:r>
            <a:r>
              <a:rPr lang="en-US" altLang="ja-JP" dirty="0"/>
              <a:t>).</a:t>
            </a:r>
          </a:p>
        </p:txBody>
      </p:sp>
      <p:sp>
        <p:nvSpPr>
          <p:cNvPr id="35" name="右中かっこ 34"/>
          <p:cNvSpPr/>
          <p:nvPr/>
        </p:nvSpPr>
        <p:spPr bwMode="auto">
          <a:xfrm>
            <a:off x="6718019" y="3173961"/>
            <a:ext cx="355600" cy="1944281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154109" y="3915269"/>
            <a:ext cx="720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Ω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</a:t>
            </a:r>
            <a:r>
              <a:rPr lang="en-US" altLang="ja-JP" sz="2400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1590" y="5401159"/>
            <a:ext cx="7425981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To overcome this, we show that at each position </a:t>
            </a:r>
            <a:r>
              <a:rPr lang="en-US" altLang="ja-JP" sz="24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24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,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/>
            </a:r>
            <a:b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</a:b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it suffices to consider only </a:t>
            </a:r>
            <a:r>
              <a:rPr lang="en-US" altLang="ja-JP" sz="24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O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(log </a:t>
            </a:r>
            <a:r>
              <a:rPr lang="en-US" altLang="ja-JP" sz="24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suffix palindromes.</a:t>
            </a:r>
            <a:endParaRPr lang="en-US" altLang="ja-JP" sz="2400" b="1" kern="0" dirty="0">
              <a:solidFill>
                <a:srgbClr val="000000"/>
              </a:solidFill>
              <a:latin typeface="Times New Roman"/>
              <a:ea typeface="ＭＳ 明朝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2120523" y="2791365"/>
            <a:ext cx="4342714" cy="313599"/>
            <a:chOff x="1238536" y="1975668"/>
            <a:chExt cx="4342714" cy="313599"/>
          </a:xfrm>
        </p:grpSpPr>
        <p:sp>
          <p:nvSpPr>
            <p:cNvPr id="34" name="正方形/長方形 33"/>
            <p:cNvSpPr/>
            <p:nvPr/>
          </p:nvSpPr>
          <p:spPr bwMode="auto">
            <a:xfrm>
              <a:off x="1238536" y="1975668"/>
              <a:ext cx="4342714" cy="313599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 bwMode="auto">
            <a:xfrm>
              <a:off x="5283374" y="1975668"/>
              <a:ext cx="0" cy="3135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9" name="正方形/長方形 38"/>
          <p:cNvSpPr/>
          <p:nvPr/>
        </p:nvSpPr>
        <p:spPr>
          <a:xfrm>
            <a:off x="1673552" y="2687461"/>
            <a:ext cx="412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w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181137" y="2361252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070169" y="23612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latin typeface="Times New Roman"/>
                <a:cs typeface="Times New Roman"/>
              </a:rPr>
              <a:t>1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6165361" y="3309249"/>
            <a:ext cx="292495" cy="2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165361" y="319114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6461415" y="319114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5830081" y="3597141"/>
            <a:ext cx="627775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830081" y="347903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461415" y="347903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5352387" y="3888371"/>
            <a:ext cx="1105469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352387" y="37702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461415" y="37702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4691987" y="4193645"/>
            <a:ext cx="1765869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702147" y="407553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461415" y="407553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2120523" y="5002871"/>
            <a:ext cx="4357490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2130520" y="48847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481572" y="4884764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5554728" y="4398831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・・・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4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factorization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7717" cy="484558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However the </a:t>
            </a:r>
            <a:r>
              <a:rPr lang="en-US" altLang="ja-JP" dirty="0"/>
              <a:t>number of suffix palindromes ending at position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can </a:t>
            </a:r>
            <a:r>
              <a:rPr lang="en-US" altLang="ja-JP" dirty="0" smtClean="0"/>
              <a:t>be </a:t>
            </a:r>
            <a:r>
              <a:rPr lang="en-US" altLang="ja-JP" i="1" dirty="0" err="1"/>
              <a:t>Ω</a:t>
            </a:r>
            <a:r>
              <a:rPr lang="en-US" altLang="ja-JP" dirty="0"/>
              <a:t>(</a:t>
            </a:r>
            <a:r>
              <a:rPr lang="en-US" altLang="ja-JP" i="1" dirty="0" err="1"/>
              <a:t>i</a:t>
            </a:r>
            <a:r>
              <a:rPr lang="en-US" altLang="ja-JP" dirty="0"/>
              <a:t>)</a:t>
            </a:r>
            <a:r>
              <a:rPr lang="en-US" altLang="ja-JP" dirty="0" smtClean="0"/>
              <a:t>. So a naïve DP algorithm takes </a:t>
            </a:r>
            <a:r>
              <a:rPr lang="en-US" altLang="ja-JP" i="1" dirty="0" smtClean="0"/>
              <a:t>O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 time.</a:t>
            </a:r>
          </a:p>
        </p:txBody>
      </p:sp>
      <p:sp>
        <p:nvSpPr>
          <p:cNvPr id="35" name="右中かっこ 34"/>
          <p:cNvSpPr/>
          <p:nvPr/>
        </p:nvSpPr>
        <p:spPr bwMode="auto">
          <a:xfrm>
            <a:off x="6718019" y="3173961"/>
            <a:ext cx="355600" cy="1944281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154109" y="3915269"/>
            <a:ext cx="720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Ω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</a:t>
            </a:r>
            <a:r>
              <a:rPr lang="en-US" altLang="ja-JP" sz="2400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1590" y="5401159"/>
            <a:ext cx="7425981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To overcome this, we show that at each position </a:t>
            </a:r>
            <a:r>
              <a:rPr lang="en-US" altLang="ja-JP" sz="24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24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,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/>
            </a:r>
            <a:b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</a:b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it suffices to consider only </a:t>
            </a:r>
            <a:r>
              <a:rPr lang="en-US" altLang="ja-JP" sz="2400" b="1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O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(log </a:t>
            </a:r>
            <a:r>
              <a:rPr lang="en-US" altLang="ja-JP" sz="2400" b="1" i="1" kern="0" dirty="0" err="1" smtClean="0">
                <a:solidFill>
                  <a:srgbClr val="000000"/>
                </a:solidFill>
                <a:latin typeface="Times New Roman"/>
                <a:ea typeface="ＭＳ 明朝"/>
              </a:rPr>
              <a:t>i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suffix palindromes.</a:t>
            </a:r>
            <a:endParaRPr lang="en-US" altLang="ja-JP" sz="2400" b="1" kern="0" dirty="0">
              <a:solidFill>
                <a:srgbClr val="000000"/>
              </a:solidFill>
              <a:latin typeface="Times New Roman"/>
              <a:ea typeface="ＭＳ 明朝"/>
            </a:endParaRPr>
          </a:p>
        </p:txBody>
      </p:sp>
      <p:grpSp>
        <p:nvGrpSpPr>
          <p:cNvPr id="29" name="図形グループ 28"/>
          <p:cNvGrpSpPr/>
          <p:nvPr/>
        </p:nvGrpSpPr>
        <p:grpSpPr>
          <a:xfrm>
            <a:off x="2120523" y="2791365"/>
            <a:ext cx="4342714" cy="313599"/>
            <a:chOff x="1238536" y="1975668"/>
            <a:chExt cx="4342714" cy="313599"/>
          </a:xfrm>
        </p:grpSpPr>
        <p:sp>
          <p:nvSpPr>
            <p:cNvPr id="30" name="正方形/長方形 29"/>
            <p:cNvSpPr/>
            <p:nvPr/>
          </p:nvSpPr>
          <p:spPr bwMode="auto">
            <a:xfrm>
              <a:off x="1238536" y="1975668"/>
              <a:ext cx="4342714" cy="313599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cxnSp>
          <p:nvCxnSpPr>
            <p:cNvPr id="31" name="直線コネクタ 30"/>
            <p:cNvCxnSpPr/>
            <p:nvPr/>
          </p:nvCxnSpPr>
          <p:spPr bwMode="auto">
            <a:xfrm>
              <a:off x="5283374" y="1975668"/>
              <a:ext cx="0" cy="3135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正方形/長方形 36"/>
          <p:cNvSpPr/>
          <p:nvPr/>
        </p:nvSpPr>
        <p:spPr>
          <a:xfrm>
            <a:off x="1673552" y="2687461"/>
            <a:ext cx="412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w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165361" y="3200756"/>
            <a:ext cx="296876" cy="789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6313799" y="3152202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5918167" y="3361306"/>
            <a:ext cx="559846" cy="148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6198090" y="3313102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5538022" y="3522548"/>
            <a:ext cx="939991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6008017" y="3472856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5209715" y="3683732"/>
            <a:ext cx="1268298" cy="148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5843864" y="3635528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4880357" y="3888371"/>
            <a:ext cx="1597656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5679185" y="3838679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4579020" y="4092586"/>
            <a:ext cx="1898993" cy="148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5528516" y="4044382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5297683" y="4321071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・・・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2130683" y="5006794"/>
            <a:ext cx="4332554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4296960" y="4957102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6181137" y="2361252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2070169" y="23612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>
                <a:latin typeface="Times New Roman"/>
                <a:cs typeface="Times New Roman"/>
              </a:rPr>
              <a:t>1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20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When the union of intervals [</a:t>
            </a:r>
            <a:r>
              <a:rPr lang="en-US" altLang="ja-JP" i="1" dirty="0"/>
              <a:t>b</a:t>
            </a:r>
            <a:r>
              <a:rPr lang="en-US" altLang="ja-JP" baseline="-25000" dirty="0"/>
              <a:t>1</a:t>
            </a:r>
            <a:r>
              <a:rPr lang="en-US" altLang="ja-JP" dirty="0"/>
              <a:t>,</a:t>
            </a:r>
            <a:r>
              <a:rPr lang="en-US" altLang="ja-JP" i="1" dirty="0"/>
              <a:t>e</a:t>
            </a:r>
            <a:r>
              <a:rPr lang="en-US" altLang="ja-JP" baseline="-25000" dirty="0"/>
              <a:t>1</a:t>
            </a:r>
            <a:r>
              <a:rPr lang="en-US" altLang="ja-JP" dirty="0"/>
              <a:t>] ,…,[</a:t>
            </a:r>
            <a:r>
              <a:rPr lang="en-US" altLang="ja-JP" i="1" dirty="0" err="1"/>
              <a:t>b</a:t>
            </a:r>
            <a:r>
              <a:rPr lang="en-US" altLang="ja-JP" i="1" baseline="-25000" dirty="0" err="1"/>
              <a:t>h</a:t>
            </a:r>
            <a:r>
              <a:rPr lang="en-US" altLang="ja-JP" dirty="0" err="1"/>
              <a:t>,</a:t>
            </a:r>
            <a:r>
              <a:rPr lang="en-US" altLang="ja-JP" i="1" dirty="0" err="1"/>
              <a:t>e</a:t>
            </a:r>
            <a:r>
              <a:rPr lang="en-US" altLang="ja-JP" i="1" baseline="-25000" dirty="0" err="1"/>
              <a:t>h</a:t>
            </a:r>
            <a:r>
              <a:rPr lang="en-US" altLang="ja-JP" dirty="0"/>
              <a:t>] equals [1,</a:t>
            </a:r>
            <a:r>
              <a:rPr lang="en-US" altLang="ja-JP" i="1" dirty="0"/>
              <a:t>n</a:t>
            </a:r>
            <a:r>
              <a:rPr lang="en-US" altLang="ja-JP" dirty="0"/>
              <a:t>], the set of these intervals is </a:t>
            </a:r>
            <a:r>
              <a:rPr lang="en-US" altLang="ja-JP" dirty="0" smtClean="0"/>
              <a:t>called </a:t>
            </a:r>
            <a:r>
              <a:rPr lang="en-US" altLang="ja-JP" dirty="0"/>
              <a:t>a </a:t>
            </a:r>
            <a:r>
              <a:rPr lang="en-US" altLang="ja-JP" i="1" dirty="0"/>
              <a:t>cover</a:t>
            </a:r>
            <a:r>
              <a:rPr lang="en-US" altLang="ja-JP" dirty="0"/>
              <a:t> of a </a:t>
            </a:r>
            <a:r>
              <a:rPr lang="en-US" altLang="ja-JP" dirty="0" smtClean="0"/>
              <a:t>string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 </a:t>
            </a:r>
            <a:r>
              <a:rPr lang="en-US" altLang="ja-JP" dirty="0"/>
              <a:t>of length </a:t>
            </a:r>
            <a:r>
              <a:rPr lang="en-US" altLang="ja-JP" i="1" dirty="0"/>
              <a:t>n</a:t>
            </a:r>
            <a:r>
              <a:rPr lang="en-US" altLang="ja-JP" dirty="0"/>
              <a:t>.</a:t>
            </a:r>
            <a:endParaRPr lang="ja-JP" altLang="en-US" dirty="0"/>
          </a:p>
          <a:p>
            <a:r>
              <a:rPr lang="en-US" altLang="ja-JP" dirty="0" smtClean="0"/>
              <a:t>There exist several </a:t>
            </a:r>
            <a:r>
              <a:rPr lang="en-US" altLang="ja-JP" dirty="0"/>
              <a:t>kind of covers </a:t>
            </a:r>
            <a:r>
              <a:rPr lang="en-US" altLang="ja-JP" dirty="0" smtClean="0"/>
              <a:t>with specific properties.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All intervals correspond to the same substring (cover).</a:t>
            </a:r>
            <a:br>
              <a:rPr lang="en-US" altLang="ja-JP" dirty="0" smtClean="0"/>
            </a:br>
            <a:r>
              <a:rPr lang="en-US" altLang="ja-JP" dirty="0" smtClean="0"/>
              <a:t> [Li and Smyth, 2002]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All substrings corresponding to the intervals are permutations of 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</a:t>
            </a:r>
            <a:r>
              <a:rPr lang="en-US" altLang="ja-JP" i="1" dirty="0"/>
              <a:t>b</a:t>
            </a:r>
            <a:r>
              <a:rPr lang="en-US" altLang="ja-JP" baseline="-25000" dirty="0"/>
              <a:t>1</a:t>
            </a:r>
            <a:r>
              <a:rPr lang="en-US" altLang="ja-JP" dirty="0"/>
              <a:t>,</a:t>
            </a:r>
            <a:r>
              <a:rPr lang="en-US" altLang="ja-JP" i="1" dirty="0"/>
              <a:t>e</a:t>
            </a:r>
            <a:r>
              <a:rPr lang="en-US" altLang="ja-JP" baseline="-25000" dirty="0"/>
              <a:t>1</a:t>
            </a:r>
            <a:r>
              <a:rPr lang="en-US" altLang="ja-JP" dirty="0"/>
              <a:t>]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Abelian</a:t>
            </a:r>
            <a:r>
              <a:rPr lang="en-US" altLang="ja-JP" dirty="0" smtClean="0"/>
              <a:t> cover). [Matsuda et al., 2014 (unpublished)]</a:t>
            </a:r>
            <a:endParaRPr lang="en-US" altLang="ja-JP" i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Cover of string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36715" y="5196739"/>
            <a:ext cx="364337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a b a a a b a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991498" y="5764000"/>
            <a:ext cx="951506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991498" y="5652614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943004" y="5652614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2471101" y="5302033"/>
            <a:ext cx="959222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471101" y="5196739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429501" y="5196739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3248647" y="5764000"/>
            <a:ext cx="959222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248647" y="5658706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207047" y="5658706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4242975" y="5284548"/>
            <a:ext cx="959222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242975" y="5179254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5201375" y="5179254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4494018" y="5764000"/>
            <a:ext cx="959222" cy="0"/>
          </a:xfrm>
          <a:prstGeom prst="straightConnector1">
            <a:avLst/>
          </a:prstGeom>
          <a:ln w="57150" cmpd="sng">
            <a:solidFill>
              <a:srgbClr val="A034ED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494018" y="5658706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452418" y="5658706"/>
            <a:ext cx="0" cy="250661"/>
          </a:xfrm>
          <a:prstGeom prst="line">
            <a:avLst/>
          </a:prstGeom>
          <a:ln w="28575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角丸四角形吹き出し 36"/>
          <p:cNvSpPr/>
          <p:nvPr/>
        </p:nvSpPr>
        <p:spPr bwMode="auto">
          <a:xfrm>
            <a:off x="1831765" y="5126701"/>
            <a:ext cx="3835678" cy="832337"/>
          </a:xfrm>
          <a:prstGeom prst="wedgeRoundRectCallout">
            <a:avLst>
              <a:gd name="adj1" fmla="val 38009"/>
              <a:gd name="adj2" fmla="val -6910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36715" y="3299178"/>
            <a:ext cx="3643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a b a a a b a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2015250" y="3866439"/>
            <a:ext cx="122807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015250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29616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3006784" y="3403274"/>
            <a:ext cx="122807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006784" y="329188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221150" y="3291888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257542" y="3866439"/>
            <a:ext cx="1228078" cy="0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4257542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5471908" y="3755053"/>
            <a:ext cx="0" cy="250661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角丸四角形吹き出し 64"/>
          <p:cNvSpPr/>
          <p:nvPr/>
        </p:nvSpPr>
        <p:spPr bwMode="auto">
          <a:xfrm>
            <a:off x="1831765" y="3252512"/>
            <a:ext cx="3835678" cy="832337"/>
          </a:xfrm>
          <a:prstGeom prst="wedgeRoundRectCallout">
            <a:avLst>
              <a:gd name="adj1" fmla="val 57989"/>
              <a:gd name="adj2" fmla="val -80023"/>
              <a:gd name="adj3" fmla="val 16667"/>
            </a:avLst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8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Property of suffix palindromes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7717" cy="484558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There </a:t>
            </a:r>
            <a:r>
              <a:rPr lang="en-US" altLang="ja-JP" dirty="0"/>
              <a:t>are O(log </a:t>
            </a:r>
            <a:r>
              <a:rPr lang="en-US" altLang="ja-JP" i="1" dirty="0"/>
              <a:t>n</a:t>
            </a:r>
            <a:r>
              <a:rPr lang="en-US" altLang="ja-JP" dirty="0"/>
              <a:t>) different periods for suffix </a:t>
            </a:r>
            <a:r>
              <a:rPr lang="en-US" altLang="ja-JP" dirty="0" smtClean="0"/>
              <a:t>palindromes of a string of length </a:t>
            </a:r>
            <a:r>
              <a:rPr lang="en-US" altLang="ja-JP" i="1" dirty="0" smtClean="0"/>
              <a:t>n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Apostolico</a:t>
            </a:r>
            <a:r>
              <a:rPr lang="en-US" altLang="ja-JP" dirty="0" smtClean="0"/>
              <a:t> et al., </a:t>
            </a:r>
            <a:r>
              <a:rPr lang="en-US" altLang="ja-JP" dirty="0"/>
              <a:t>1995]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062410" y="3592106"/>
            <a:ext cx="776366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000000"/>
                </a:solidFill>
                <a:latin typeface="Times New Roman"/>
                <a:ea typeface="HG丸ｺﾞｼｯｸM-PRO"/>
                <a:cs typeface="Times New Roman"/>
              </a:rPr>
              <a:t>a b a b a c a b a b a c a b a b a f a b a b a c a b a b a c a b a b a</a:t>
            </a:r>
            <a:endParaRPr lang="ja-JP" altLang="en-US" sz="2400" dirty="0">
              <a:solidFill>
                <a:srgbClr val="000000"/>
              </a:solidFill>
              <a:latin typeface="Times New Roman"/>
              <a:ea typeface="HG丸ｺﾞｼｯｸM-PRO"/>
              <a:cs typeface="Times New Roman"/>
            </a:endParaRPr>
          </a:p>
        </p:txBody>
      </p:sp>
      <p:sp>
        <p:nvSpPr>
          <p:cNvPr id="21" name="右大かっこ 20"/>
          <p:cNvSpPr/>
          <p:nvPr/>
        </p:nvSpPr>
        <p:spPr bwMode="auto">
          <a:xfrm rot="5400000">
            <a:off x="8522513" y="3914236"/>
            <a:ext cx="97689" cy="230232"/>
          </a:xfrm>
          <a:prstGeom prst="rightBracket">
            <a:avLst/>
          </a:prstGeom>
          <a:noFill/>
          <a:ln w="1905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右大かっこ 21"/>
          <p:cNvSpPr/>
          <p:nvPr/>
        </p:nvSpPr>
        <p:spPr bwMode="auto">
          <a:xfrm rot="5400000">
            <a:off x="8186870" y="3822431"/>
            <a:ext cx="97687" cy="413840"/>
          </a:xfrm>
          <a:prstGeom prst="rightBracket">
            <a:avLst/>
          </a:prstGeom>
          <a:noFill/>
          <a:ln w="1905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右大かっこ 24"/>
          <p:cNvSpPr/>
          <p:nvPr/>
        </p:nvSpPr>
        <p:spPr bwMode="auto">
          <a:xfrm rot="5400000">
            <a:off x="7759421" y="3822432"/>
            <a:ext cx="97687" cy="413840"/>
          </a:xfrm>
          <a:prstGeom prst="rightBracket">
            <a:avLst/>
          </a:prstGeom>
          <a:noFill/>
          <a:ln w="1905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右大かっこ 25"/>
          <p:cNvSpPr/>
          <p:nvPr/>
        </p:nvSpPr>
        <p:spPr bwMode="auto">
          <a:xfrm rot="5400000">
            <a:off x="7427784" y="3024271"/>
            <a:ext cx="97695" cy="2412664"/>
          </a:xfrm>
          <a:prstGeom prst="rightBracke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右大かっこ 29"/>
          <p:cNvSpPr/>
          <p:nvPr/>
        </p:nvSpPr>
        <p:spPr bwMode="auto">
          <a:xfrm rot="5400000">
            <a:off x="5561939" y="3584677"/>
            <a:ext cx="97696" cy="1291856"/>
          </a:xfrm>
          <a:prstGeom prst="rightBracke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右大かっこ 30"/>
          <p:cNvSpPr/>
          <p:nvPr/>
        </p:nvSpPr>
        <p:spPr bwMode="auto">
          <a:xfrm rot="5400000">
            <a:off x="4852018" y="695096"/>
            <a:ext cx="97699" cy="7571213"/>
          </a:xfrm>
          <a:prstGeom prst="rightBracke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右中かっこ 31"/>
          <p:cNvSpPr/>
          <p:nvPr/>
        </p:nvSpPr>
        <p:spPr bwMode="auto">
          <a:xfrm>
            <a:off x="8742114" y="3898944"/>
            <a:ext cx="293977" cy="712171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62060" y="4836989"/>
            <a:ext cx="1258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>
                <a:solidFill>
                  <a:srgbClr val="000000"/>
                </a:solidFill>
                <a:latin typeface="Times New Roman"/>
                <a:ea typeface="ＭＳ 明朝"/>
              </a:rPr>
              <a:t>O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(log</a:t>
            </a:r>
            <a:r>
              <a:rPr lang="en-US" altLang="ja-JP" sz="2400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 n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</a:t>
            </a:r>
            <a:endParaRPr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8442634" y="3627821"/>
            <a:ext cx="240330" cy="0"/>
          </a:xfrm>
          <a:prstGeom prst="straightConnector1">
            <a:avLst/>
          </a:prstGeom>
          <a:ln w="9525" cmpd="sng">
            <a:solidFill>
              <a:srgbClr val="A034ED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8015185" y="3485374"/>
            <a:ext cx="667779" cy="0"/>
          </a:xfrm>
          <a:prstGeom prst="straightConnector1">
            <a:avLst/>
          </a:prstGeom>
          <a:ln w="9525" cmpd="sng">
            <a:solidFill>
              <a:srgbClr val="A034ED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7601344" y="3338873"/>
            <a:ext cx="1081620" cy="0"/>
          </a:xfrm>
          <a:prstGeom prst="straightConnector1">
            <a:avLst/>
          </a:prstGeom>
          <a:ln w="9525" cmpd="sng">
            <a:solidFill>
              <a:srgbClr val="A034ED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256715" y="3075740"/>
            <a:ext cx="2426249" cy="0"/>
          </a:xfrm>
          <a:prstGeom prst="straightConnector1">
            <a:avLst/>
          </a:prstGeom>
          <a:ln w="9525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964859" y="2930680"/>
            <a:ext cx="3718105" cy="0"/>
          </a:xfrm>
          <a:prstGeom prst="straightConnector1">
            <a:avLst/>
          </a:prstGeom>
          <a:ln w="9525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1115261" y="2663567"/>
            <a:ext cx="7567703" cy="40496"/>
          </a:xfrm>
          <a:prstGeom prst="straightConnector1">
            <a:avLst/>
          </a:prstGeom>
          <a:ln w="9525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6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6" grpId="0" animBg="1"/>
      <p:bldP spid="30" grpId="0" animBg="1"/>
      <p:bldP spid="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Property of suffix palindromes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80584"/>
            <a:ext cx="8387717" cy="4845580"/>
          </a:xfrm>
        </p:spPr>
        <p:txBody>
          <a:bodyPr>
            <a:normAutofit/>
          </a:bodyPr>
          <a:lstStyle/>
          <a:p>
            <a:r>
              <a:rPr lang="en-US" altLang="ja-JP" dirty="0"/>
              <a:t>There are O(log </a:t>
            </a:r>
            <a:r>
              <a:rPr lang="en-US" altLang="ja-JP" i="1" dirty="0"/>
              <a:t>n</a:t>
            </a:r>
            <a:r>
              <a:rPr lang="en-US" altLang="ja-JP" dirty="0"/>
              <a:t>) different periods for suffix palindromes of a string of length </a:t>
            </a:r>
            <a:r>
              <a:rPr lang="en-US" altLang="ja-JP" i="1" dirty="0"/>
              <a:t>n </a:t>
            </a:r>
            <a:r>
              <a:rPr lang="en-US" altLang="ja-JP" dirty="0"/>
              <a:t>[</a:t>
            </a:r>
            <a:r>
              <a:rPr lang="en-US" altLang="ja-JP" dirty="0" err="1"/>
              <a:t>Apostolico</a:t>
            </a:r>
            <a:r>
              <a:rPr lang="en-US" altLang="ja-JP" dirty="0"/>
              <a:t> et al., 1995]</a:t>
            </a:r>
            <a:r>
              <a:rPr lang="ja-JP" altLang="en-US" dirty="0"/>
              <a:t>．</a:t>
            </a:r>
            <a:endParaRPr lang="en-US" altLang="ja-JP" dirty="0"/>
          </a:p>
          <a:p>
            <a:pPr lvl="1"/>
            <a:r>
              <a:rPr lang="en-US" altLang="ja-JP" sz="2400" dirty="0" smtClean="0"/>
              <a:t>We can maintain these groups online in </a:t>
            </a:r>
            <a:r>
              <a:rPr lang="en-US" altLang="ja-JP" sz="2400" i="1" dirty="0" smtClean="0"/>
              <a:t>O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 log 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) time,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en-US" altLang="ja-JP" sz="2400" dirty="0"/>
              <a:t>b</a:t>
            </a:r>
            <a:r>
              <a:rPr lang="en-US" altLang="ja-JP" sz="2400" dirty="0" smtClean="0"/>
              <a:t>ecause they are periodic.</a:t>
            </a:r>
          </a:p>
        </p:txBody>
      </p:sp>
      <p:sp>
        <p:nvSpPr>
          <p:cNvPr id="32" name="右中かっこ 31"/>
          <p:cNvSpPr/>
          <p:nvPr/>
        </p:nvSpPr>
        <p:spPr bwMode="auto">
          <a:xfrm>
            <a:off x="8742114" y="3898944"/>
            <a:ext cx="293977" cy="712171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62060" y="4836989"/>
            <a:ext cx="1258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>
                <a:solidFill>
                  <a:srgbClr val="000000"/>
                </a:solidFill>
                <a:latin typeface="Times New Roman"/>
                <a:ea typeface="ＭＳ 明朝"/>
              </a:rPr>
              <a:t>O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(log</a:t>
            </a:r>
            <a:r>
              <a:rPr lang="en-US" altLang="ja-JP" sz="2400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 n</a:t>
            </a:r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) </a:t>
            </a:r>
            <a:endParaRPr lang="ja-JP" altLang="en-US" dirty="0"/>
          </a:p>
        </p:txBody>
      </p:sp>
      <p:sp>
        <p:nvSpPr>
          <p:cNvPr id="13" name="右大かっこ 12"/>
          <p:cNvSpPr/>
          <p:nvPr/>
        </p:nvSpPr>
        <p:spPr bwMode="auto">
          <a:xfrm rot="5400000">
            <a:off x="8522513" y="3914236"/>
            <a:ext cx="97689" cy="230232"/>
          </a:xfrm>
          <a:prstGeom prst="rightBracket">
            <a:avLst/>
          </a:prstGeom>
          <a:noFill/>
          <a:ln w="1905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右大かっこ 13"/>
          <p:cNvSpPr/>
          <p:nvPr/>
        </p:nvSpPr>
        <p:spPr bwMode="auto">
          <a:xfrm rot="5400000">
            <a:off x="8186870" y="3822431"/>
            <a:ext cx="97687" cy="413840"/>
          </a:xfrm>
          <a:prstGeom prst="rightBracket">
            <a:avLst/>
          </a:prstGeom>
          <a:noFill/>
          <a:ln w="1905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右大かっこ 14"/>
          <p:cNvSpPr/>
          <p:nvPr/>
        </p:nvSpPr>
        <p:spPr bwMode="auto">
          <a:xfrm rot="5400000">
            <a:off x="7759421" y="3822432"/>
            <a:ext cx="97687" cy="413840"/>
          </a:xfrm>
          <a:prstGeom prst="rightBracket">
            <a:avLst/>
          </a:prstGeom>
          <a:noFill/>
          <a:ln w="1905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右大かっこ 15"/>
          <p:cNvSpPr/>
          <p:nvPr/>
        </p:nvSpPr>
        <p:spPr bwMode="auto">
          <a:xfrm rot="5400000">
            <a:off x="7427784" y="3024271"/>
            <a:ext cx="97695" cy="2412664"/>
          </a:xfrm>
          <a:prstGeom prst="rightBracke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右大かっこ 16"/>
          <p:cNvSpPr/>
          <p:nvPr/>
        </p:nvSpPr>
        <p:spPr bwMode="auto">
          <a:xfrm rot="5400000">
            <a:off x="5561939" y="3584677"/>
            <a:ext cx="97696" cy="1291856"/>
          </a:xfrm>
          <a:prstGeom prst="rightBracke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右大かっこ 17"/>
          <p:cNvSpPr/>
          <p:nvPr/>
        </p:nvSpPr>
        <p:spPr bwMode="auto">
          <a:xfrm rot="5400000">
            <a:off x="4852018" y="695096"/>
            <a:ext cx="97699" cy="7571213"/>
          </a:xfrm>
          <a:prstGeom prst="rightBracke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62410" y="3592106"/>
            <a:ext cx="776366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000000"/>
                </a:solidFill>
                <a:latin typeface="Times New Roman"/>
                <a:ea typeface="HG丸ｺﾞｼｯｸM-PRO"/>
                <a:cs typeface="Times New Roman"/>
              </a:rPr>
              <a:t>a b a b a c a b a b a c a b a b a f a b a b a c a b a b a c a b a b a</a:t>
            </a:r>
            <a:endParaRPr lang="ja-JP" altLang="en-US" sz="2400" dirty="0">
              <a:solidFill>
                <a:srgbClr val="000000"/>
              </a:solidFill>
              <a:latin typeface="Times New Roman"/>
              <a:ea typeface="HG丸ｺﾞｼｯｸM-PR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935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Smallest palindromic </a:t>
            </a:r>
            <a:r>
              <a:rPr lang="en-US" altLang="ja-JP" dirty="0"/>
              <a:t>f</a:t>
            </a:r>
            <a:r>
              <a:rPr lang="en-US" altLang="ja-JP" dirty="0" smtClean="0"/>
              <a:t>actorization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699964" y="4262311"/>
            <a:ext cx="5424015" cy="14414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634529" y="4629580"/>
            <a:ext cx="448945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4431577" y="5349398"/>
            <a:ext cx="2692402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526297" y="5000249"/>
            <a:ext cx="3597682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189414" y="3928846"/>
            <a:ext cx="0" cy="197931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3526297" y="4817150"/>
            <a:ext cx="2663117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4431577" y="5174703"/>
            <a:ext cx="1757837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5353300" y="5526396"/>
            <a:ext cx="836114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431577" y="4217485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2634529" y="4449827"/>
            <a:ext cx="3554885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431577" y="4399769"/>
            <a:ext cx="0" cy="9789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860389" y="4579186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861521" y="4772157"/>
            <a:ext cx="0" cy="9789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5361903" y="4951301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5361903" y="5133585"/>
            <a:ext cx="0" cy="9789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779271" y="5300450"/>
            <a:ext cx="0" cy="97896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779271" y="5482734"/>
            <a:ext cx="0" cy="9789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5353300" y="5707041"/>
            <a:ext cx="1770679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7" y="1280584"/>
            <a:ext cx="8087039" cy="484558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Consider a </a:t>
            </a:r>
            <a:r>
              <a:rPr lang="en-US" altLang="ja-JP" dirty="0"/>
              <a:t>g</a:t>
            </a:r>
            <a:r>
              <a:rPr lang="en-US" altLang="ja-JP" dirty="0" smtClean="0"/>
              <a:t>roup of suffix palindromes </a:t>
            </a:r>
            <a:r>
              <a:rPr lang="en-US" altLang="ja-JP" dirty="0" err="1" smtClean="0"/>
              <a:t>w.r.t</a:t>
            </a:r>
            <a:r>
              <a:rPr lang="en-US" altLang="ja-JP" dirty="0" smtClean="0"/>
              <a:t>. period </a:t>
            </a:r>
            <a:r>
              <a:rPr lang="en-US" altLang="ja-JP" i="1" dirty="0" smtClean="0"/>
              <a:t>d.</a:t>
            </a:r>
          </a:p>
          <a:p>
            <a:r>
              <a:rPr lang="en-US" altLang="ja-JP" dirty="0" smtClean="0"/>
              <a:t>For any position </a:t>
            </a:r>
            <a:r>
              <a:rPr lang="en-US" altLang="ja-JP" i="1" dirty="0" smtClean="0"/>
              <a:t>j</a:t>
            </a:r>
            <a:r>
              <a:rPr lang="en-US" altLang="ja-JP" dirty="0" smtClean="0"/>
              <a:t>, let </a:t>
            </a:r>
            <a:r>
              <a:rPr lang="en-US" altLang="ja-JP" i="1" dirty="0" err="1" smtClean="0"/>
              <a:t>k</a:t>
            </a:r>
            <a:r>
              <a:rPr lang="en-US" altLang="ja-JP" i="1" baseline="-25000" dirty="0" err="1" smtClean="0"/>
              <a:t>j</a:t>
            </a:r>
            <a:r>
              <a:rPr lang="en-US" altLang="ja-JP" dirty="0" smtClean="0"/>
              <a:t> be the size (the number of factors) of a smallest palindromic factorization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smtClean="0"/>
              <a:t>j</a:t>
            </a:r>
            <a:r>
              <a:rPr lang="en-US" altLang="ja-JP" dirty="0" smtClean="0"/>
              <a:t>].</a:t>
            </a:r>
          </a:p>
          <a:p>
            <a:r>
              <a:rPr lang="en-US" altLang="ja-JP" dirty="0" smtClean="0"/>
              <a:t>Let </a:t>
            </a:r>
            <a:r>
              <a:rPr lang="en-US" altLang="ja-JP" i="1" dirty="0" err="1" smtClean="0"/>
              <a:t>k</a:t>
            </a:r>
            <a:r>
              <a:rPr lang="en-US" altLang="ja-JP" i="1" baseline="-25000" dirty="0" err="1" smtClean="0"/>
              <a:t>i</a:t>
            </a:r>
            <a:r>
              <a:rPr lang="en-US" altLang="ja-JP" i="1" baseline="-25000" dirty="0" smtClean="0"/>
              <a:t> </a:t>
            </a:r>
            <a:r>
              <a:rPr lang="en-US" altLang="ja-JP" baseline="-25000" dirty="0"/>
              <a:t>(</a:t>
            </a:r>
            <a:r>
              <a:rPr lang="en-US" altLang="ja-JP" i="1" baseline="-25000" dirty="0"/>
              <a:t>d</a:t>
            </a:r>
            <a:r>
              <a:rPr lang="en-US" altLang="ja-JP" baseline="-25000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be the size of a smallest palindromic factorization  of 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[1…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] which has a suffix palindrome with period </a:t>
            </a:r>
            <a:r>
              <a:rPr lang="en-US" altLang="ja-JP" i="1" dirty="0" smtClean="0"/>
              <a:t>d.</a:t>
            </a:r>
          </a:p>
          <a:p>
            <a:r>
              <a:rPr lang="en-US" altLang="ja-JP" dirty="0" smtClean="0"/>
              <a:t>Then we have </a:t>
            </a:r>
            <a:r>
              <a:rPr lang="en-US" altLang="ja-JP" i="1" dirty="0" err="1" smtClean="0"/>
              <a:t>k</a:t>
            </a:r>
            <a:r>
              <a:rPr lang="en-US" altLang="ja-JP" i="1" baseline="-25000" dirty="0" err="1" smtClean="0"/>
              <a:t>i</a:t>
            </a:r>
            <a:r>
              <a:rPr lang="en-US" altLang="ja-JP" i="1" baseline="-25000" dirty="0" smtClean="0"/>
              <a:t> </a:t>
            </a:r>
            <a:r>
              <a:rPr lang="en-US" altLang="ja-JP" baseline="-25000" dirty="0" smtClean="0"/>
              <a:t>(</a:t>
            </a:r>
            <a:r>
              <a:rPr lang="en-US" altLang="ja-JP" i="1" baseline="-25000" dirty="0" smtClean="0"/>
              <a:t>d</a:t>
            </a:r>
            <a:r>
              <a:rPr lang="en-US" altLang="ja-JP" baseline="-25000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= </a:t>
            </a:r>
            <a:r>
              <a:rPr lang="en-US" altLang="ja-JP" dirty="0">
                <a:solidFill>
                  <a:srgbClr val="FF0000"/>
                </a:solidFill>
              </a:rPr>
              <a:t>min{</a:t>
            </a:r>
            <a:r>
              <a:rPr lang="en-US" altLang="ja-JP" i="1" dirty="0" smtClean="0">
                <a:solidFill>
                  <a:srgbClr val="FF0000"/>
                </a:solidFill>
              </a:rPr>
              <a:t>k</a:t>
            </a:r>
            <a:r>
              <a:rPr lang="en-US" altLang="ja-JP" i="1" baseline="-25000" dirty="0" smtClean="0">
                <a:solidFill>
                  <a:srgbClr val="FF0000"/>
                </a:solidFill>
              </a:rPr>
              <a:t>i-l</a:t>
            </a:r>
            <a:r>
              <a:rPr lang="en-US" altLang="ja-JP" dirty="0" smtClean="0">
                <a:solidFill>
                  <a:srgbClr val="FF0000"/>
                </a:solidFill>
              </a:rPr>
              <a:t>+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i="1" dirty="0" err="1" smtClean="0">
                <a:solidFill>
                  <a:srgbClr val="FF0000"/>
                </a:solidFill>
              </a:rPr>
              <a:t>k</a:t>
            </a:r>
            <a:r>
              <a:rPr lang="en-US" altLang="ja-JP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ja-JP" baseline="-25000" dirty="0">
                <a:solidFill>
                  <a:srgbClr val="FF0000"/>
                </a:solidFill>
              </a:rPr>
              <a:t>-</a:t>
            </a:r>
            <a:r>
              <a:rPr lang="en-US" altLang="ja-JP" i="1" baseline="-25000" dirty="0" smtClean="0">
                <a:solidFill>
                  <a:srgbClr val="FF0000"/>
                </a:solidFill>
              </a:rPr>
              <a:t>d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(</a:t>
            </a:r>
            <a:r>
              <a:rPr lang="en-US" altLang="ja-JP" i="1" baseline="-25000" dirty="0" smtClean="0">
                <a:solidFill>
                  <a:srgbClr val="FF0000"/>
                </a:solidFill>
              </a:rPr>
              <a:t>d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)</a:t>
            </a:r>
            <a:r>
              <a:rPr lang="en-US" altLang="ja-JP" dirty="0" smtClean="0">
                <a:solidFill>
                  <a:srgbClr val="FF0000"/>
                </a:solidFill>
              </a:rPr>
              <a:t>}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endParaRPr lang="en-US" altLang="ja-JP" dirty="0" smtClean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894869" y="3615599"/>
            <a:ext cx="390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i</a:t>
            </a:r>
            <a:endParaRPr kumimoji="1" lang="ja-JP" altLang="en-US" sz="2800" i="1" dirty="0">
              <a:latin typeface="Times New Roman"/>
              <a:cs typeface="Times New Roman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1699964" y="4097816"/>
            <a:ext cx="4489450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944689" y="4047758"/>
            <a:ext cx="0" cy="9789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6283626" y="6071718"/>
            <a:ext cx="848956" cy="1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図形グループ 20"/>
          <p:cNvGrpSpPr/>
          <p:nvPr/>
        </p:nvGrpSpPr>
        <p:grpSpPr>
          <a:xfrm>
            <a:off x="5361903" y="5836475"/>
            <a:ext cx="921723" cy="400110"/>
            <a:chOff x="5361903" y="5836475"/>
            <a:chExt cx="921723" cy="400110"/>
          </a:xfrm>
        </p:grpSpPr>
        <p:cxnSp>
          <p:nvCxnSpPr>
            <p:cNvPr id="70" name="直線矢印コネクタ 69"/>
            <p:cNvCxnSpPr/>
            <p:nvPr/>
          </p:nvCxnSpPr>
          <p:spPr>
            <a:xfrm>
              <a:off x="5361903" y="6071718"/>
              <a:ext cx="921723" cy="0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/>
            <p:cNvSpPr/>
            <p:nvPr/>
          </p:nvSpPr>
          <p:spPr bwMode="auto">
            <a:xfrm>
              <a:off x="5725931" y="5958198"/>
              <a:ext cx="163464" cy="184417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656207" y="5836475"/>
              <a:ext cx="389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72" name="直線コネクタ 71"/>
            <p:cNvCxnSpPr/>
            <p:nvPr/>
          </p:nvCxnSpPr>
          <p:spPr>
            <a:xfrm flipV="1">
              <a:off x="5368518" y="6010070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V="1">
              <a:off x="6283626" y="6015724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図形グループ 76"/>
          <p:cNvGrpSpPr/>
          <p:nvPr/>
        </p:nvGrpSpPr>
        <p:grpSpPr>
          <a:xfrm>
            <a:off x="6182799" y="5671608"/>
            <a:ext cx="921723" cy="400110"/>
            <a:chOff x="5361903" y="5836475"/>
            <a:chExt cx="921723" cy="400110"/>
          </a:xfrm>
        </p:grpSpPr>
        <p:cxnSp>
          <p:nvCxnSpPr>
            <p:cNvPr id="78" name="直線矢印コネクタ 77"/>
            <p:cNvCxnSpPr/>
            <p:nvPr/>
          </p:nvCxnSpPr>
          <p:spPr>
            <a:xfrm>
              <a:off x="5361903" y="6071718"/>
              <a:ext cx="921723" cy="0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正方形/長方形 78"/>
            <p:cNvSpPr/>
            <p:nvPr/>
          </p:nvSpPr>
          <p:spPr bwMode="auto">
            <a:xfrm>
              <a:off x="5725931" y="5958198"/>
              <a:ext cx="163464" cy="184417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5656207" y="5836475"/>
              <a:ext cx="389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81" name="直線コネクタ 80"/>
            <p:cNvCxnSpPr/>
            <p:nvPr/>
          </p:nvCxnSpPr>
          <p:spPr>
            <a:xfrm flipV="1">
              <a:off x="5368518" y="6010070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V="1">
              <a:off x="6283626" y="6015724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図形グループ 82"/>
          <p:cNvGrpSpPr/>
          <p:nvPr/>
        </p:nvGrpSpPr>
        <p:grpSpPr>
          <a:xfrm>
            <a:off x="1698016" y="4399769"/>
            <a:ext cx="921723" cy="400110"/>
            <a:chOff x="5361903" y="5836475"/>
            <a:chExt cx="921723" cy="400110"/>
          </a:xfrm>
        </p:grpSpPr>
        <p:cxnSp>
          <p:nvCxnSpPr>
            <p:cNvPr id="84" name="直線矢印コネクタ 83"/>
            <p:cNvCxnSpPr/>
            <p:nvPr/>
          </p:nvCxnSpPr>
          <p:spPr>
            <a:xfrm>
              <a:off x="5361903" y="6071718"/>
              <a:ext cx="921723" cy="0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正方形/長方形 84"/>
            <p:cNvSpPr/>
            <p:nvPr/>
          </p:nvSpPr>
          <p:spPr bwMode="auto">
            <a:xfrm>
              <a:off x="5725931" y="5958198"/>
              <a:ext cx="163464" cy="184417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5656207" y="5836475"/>
              <a:ext cx="389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87" name="直線コネクタ 86"/>
            <p:cNvCxnSpPr/>
            <p:nvPr/>
          </p:nvCxnSpPr>
          <p:spPr>
            <a:xfrm flipV="1">
              <a:off x="5368518" y="6010070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V="1">
              <a:off x="6283626" y="6015724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図形グループ 88"/>
          <p:cNvGrpSpPr/>
          <p:nvPr/>
        </p:nvGrpSpPr>
        <p:grpSpPr>
          <a:xfrm>
            <a:off x="2604574" y="4774593"/>
            <a:ext cx="921723" cy="400110"/>
            <a:chOff x="5361903" y="5836475"/>
            <a:chExt cx="921723" cy="400110"/>
          </a:xfrm>
        </p:grpSpPr>
        <p:cxnSp>
          <p:nvCxnSpPr>
            <p:cNvPr id="90" name="直線矢印コネクタ 89"/>
            <p:cNvCxnSpPr/>
            <p:nvPr/>
          </p:nvCxnSpPr>
          <p:spPr>
            <a:xfrm>
              <a:off x="5361903" y="6071718"/>
              <a:ext cx="921723" cy="0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正方形/長方形 90"/>
            <p:cNvSpPr/>
            <p:nvPr/>
          </p:nvSpPr>
          <p:spPr bwMode="auto">
            <a:xfrm>
              <a:off x="5725931" y="5958198"/>
              <a:ext cx="163464" cy="184417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5656207" y="5836475"/>
              <a:ext cx="389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93" name="直線コネクタ 92"/>
            <p:cNvCxnSpPr/>
            <p:nvPr/>
          </p:nvCxnSpPr>
          <p:spPr>
            <a:xfrm flipV="1">
              <a:off x="5368518" y="6010070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V="1">
              <a:off x="6283626" y="6015724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図形グループ 94"/>
          <p:cNvGrpSpPr/>
          <p:nvPr/>
        </p:nvGrpSpPr>
        <p:grpSpPr>
          <a:xfrm>
            <a:off x="3509854" y="5118764"/>
            <a:ext cx="921723" cy="400110"/>
            <a:chOff x="5361903" y="5836475"/>
            <a:chExt cx="921723" cy="400110"/>
          </a:xfrm>
        </p:grpSpPr>
        <p:cxnSp>
          <p:nvCxnSpPr>
            <p:cNvPr id="96" name="直線矢印コネクタ 95"/>
            <p:cNvCxnSpPr/>
            <p:nvPr/>
          </p:nvCxnSpPr>
          <p:spPr>
            <a:xfrm>
              <a:off x="5361903" y="6071718"/>
              <a:ext cx="921723" cy="0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正方形/長方形 96"/>
            <p:cNvSpPr/>
            <p:nvPr/>
          </p:nvSpPr>
          <p:spPr bwMode="auto">
            <a:xfrm>
              <a:off x="5725931" y="5958198"/>
              <a:ext cx="163464" cy="184417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656207" y="5836475"/>
              <a:ext cx="389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99" name="直線コネクタ 98"/>
            <p:cNvCxnSpPr/>
            <p:nvPr/>
          </p:nvCxnSpPr>
          <p:spPr>
            <a:xfrm flipV="1">
              <a:off x="5368518" y="6010070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flipV="1">
              <a:off x="6283626" y="6015724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図形グループ 100"/>
          <p:cNvGrpSpPr/>
          <p:nvPr/>
        </p:nvGrpSpPr>
        <p:grpSpPr>
          <a:xfrm>
            <a:off x="4431577" y="5473772"/>
            <a:ext cx="921723" cy="400110"/>
            <a:chOff x="5361903" y="5836475"/>
            <a:chExt cx="921723" cy="400110"/>
          </a:xfrm>
        </p:grpSpPr>
        <p:cxnSp>
          <p:nvCxnSpPr>
            <p:cNvPr id="102" name="直線矢印コネクタ 101"/>
            <p:cNvCxnSpPr/>
            <p:nvPr/>
          </p:nvCxnSpPr>
          <p:spPr>
            <a:xfrm>
              <a:off x="5361903" y="6071718"/>
              <a:ext cx="921723" cy="0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正方形/長方形 102"/>
            <p:cNvSpPr/>
            <p:nvPr/>
          </p:nvSpPr>
          <p:spPr bwMode="auto">
            <a:xfrm>
              <a:off x="5725931" y="5958198"/>
              <a:ext cx="163464" cy="184417"/>
            </a:xfrm>
            <a:prstGeom prst="rect">
              <a:avLst/>
            </a:prstGeom>
            <a:solidFill>
              <a:srgbClr val="FFFFFF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l"/>
              <a:endParaRPr kumimoji="1" lang="ja-JP" altLang="en-US" b="1" i="1" dirty="0" smtClean="0">
                <a:solidFill>
                  <a:srgbClr val="FF6600"/>
                </a:solidFill>
                <a:latin typeface="Times New Roman" charset="0"/>
                <a:ea typeface="ＭＳ Ｐ明朝" charset="0"/>
                <a:cs typeface="ＭＳ Ｐ明朝" charset="0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5656207" y="5836475"/>
              <a:ext cx="389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/>
                  <a:cs typeface="Times New Roman"/>
                </a:rPr>
                <a:t>d</a:t>
              </a:r>
              <a:endParaRPr kumimoji="1" lang="ja-JP" alt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05" name="直線コネクタ 104"/>
            <p:cNvCxnSpPr/>
            <p:nvPr/>
          </p:nvCxnSpPr>
          <p:spPr>
            <a:xfrm flipV="1">
              <a:off x="5368518" y="6010070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V="1">
              <a:off x="6283626" y="6015724"/>
              <a:ext cx="0" cy="1119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テキスト ボックス 106"/>
          <p:cNvSpPr txBox="1"/>
          <p:nvPr/>
        </p:nvSpPr>
        <p:spPr>
          <a:xfrm>
            <a:off x="5668491" y="3615599"/>
            <a:ext cx="689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-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d</a:t>
            </a:r>
            <a:endParaRPr kumimoji="1" lang="ja-JP" altLang="en-US" sz="2800" i="1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567737" y="6023281"/>
            <a:ext cx="332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latin typeface="Times New Roman"/>
                <a:cs typeface="Times New Roman"/>
              </a:rPr>
              <a:t>l</a:t>
            </a:r>
            <a:endParaRPr kumimoji="1" lang="ja-JP" altLang="en-US" sz="20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206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0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Some strings </a:t>
            </a:r>
            <a:r>
              <a:rPr lang="en-US" altLang="ja-JP" dirty="0" smtClean="0"/>
              <a:t>don</a:t>
            </a:r>
            <a:r>
              <a:rPr lang="fr-FR" altLang="ja-JP" dirty="0" smtClean="0"/>
              <a:t>’</a:t>
            </a:r>
            <a:r>
              <a:rPr lang="en-US" altLang="ja-JP" dirty="0" smtClean="0"/>
              <a:t>t  have a maximal palindromic factorization.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/>
              <a:t>a b a c a</a:t>
            </a:r>
          </a:p>
          <a:p>
            <a:r>
              <a:rPr lang="en-US" altLang="ja-JP" dirty="0" smtClean="0"/>
              <a:t>On the other hand, all strings have a palindromic cover and </a:t>
            </a:r>
            <a:br>
              <a:rPr lang="en-US" altLang="ja-JP" dirty="0" smtClean="0"/>
            </a:br>
            <a:r>
              <a:rPr lang="en-US" altLang="ja-JP" dirty="0" smtClean="0"/>
              <a:t>palindromic factorization.</a:t>
            </a:r>
          </a:p>
          <a:p>
            <a:r>
              <a:rPr lang="en-US" altLang="ja-JP" dirty="0" smtClean="0"/>
              <a:t>For any string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, we have the following relationships between the sizes of smallest palindromic cover (SPC(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)), </a:t>
            </a:r>
            <a:br>
              <a:rPr lang="en-US" altLang="ja-JP" dirty="0" smtClean="0"/>
            </a:br>
            <a:r>
              <a:rPr lang="en-US" altLang="ja-JP" dirty="0" smtClean="0"/>
              <a:t>smallest palindromic factorization (</a:t>
            </a:r>
            <a:r>
              <a:rPr lang="en-US" altLang="ja-JP" dirty="0"/>
              <a:t>SPF(</a:t>
            </a:r>
            <a:r>
              <a:rPr lang="en-US" altLang="ja-JP" i="1" dirty="0"/>
              <a:t>w</a:t>
            </a:r>
            <a:r>
              <a:rPr lang="en-US" altLang="ja-JP" dirty="0"/>
              <a:t>))</a:t>
            </a:r>
            <a:r>
              <a:rPr lang="en-US" altLang="ja-JP" dirty="0" smtClean="0"/>
              <a:t>, and </a:t>
            </a:r>
            <a:br>
              <a:rPr lang="en-US" altLang="ja-JP" dirty="0" smtClean="0"/>
            </a:br>
            <a:r>
              <a:rPr lang="en-US" altLang="ja-JP" dirty="0" smtClean="0"/>
              <a:t>smallest maximal palindromic factorization (</a:t>
            </a:r>
            <a:r>
              <a:rPr lang="en-US" altLang="ja-JP" dirty="0"/>
              <a:t>SMPF(</a:t>
            </a:r>
            <a:r>
              <a:rPr lang="en-US" altLang="ja-JP" i="1" dirty="0"/>
              <a:t>w</a:t>
            </a:r>
            <a:r>
              <a:rPr lang="en-US" altLang="ja-JP" dirty="0"/>
              <a:t>))</a:t>
            </a:r>
            <a:r>
              <a:rPr lang="en-US" altLang="ja-JP" dirty="0" smtClean="0"/>
              <a:t>.</a:t>
            </a:r>
          </a:p>
          <a:p>
            <a:endParaRPr lang="en-US" altLang="ja-JP" dirty="0" smtClean="0"/>
          </a:p>
          <a:p>
            <a:pPr lvl="1"/>
            <a:r>
              <a:rPr lang="en-US" altLang="ja-JP" sz="2400" dirty="0" smtClean="0"/>
              <a:t>|SPC(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)| ≦ |</a:t>
            </a:r>
            <a:r>
              <a:rPr lang="en-US" altLang="ja-JP" sz="2400" dirty="0"/>
              <a:t>SPF(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</a:t>
            </a:r>
            <a:r>
              <a:rPr lang="en-US" altLang="ja-JP" sz="2400" dirty="0" smtClean="0"/>
              <a:t>≦ |</a:t>
            </a:r>
            <a:r>
              <a:rPr lang="en-US" altLang="ja-JP" sz="2400" dirty="0"/>
              <a:t>SMPF(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</a:t>
            </a:r>
            <a:endParaRPr lang="en-US" altLang="ja-JP" sz="2400" dirty="0" smtClean="0"/>
          </a:p>
          <a:p>
            <a:pPr lvl="1"/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Relationships between the sizes of palindromic cover and factorizations 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833120" y="4988560"/>
            <a:ext cx="396240" cy="42672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7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Some strings don</a:t>
            </a:r>
            <a:r>
              <a:rPr lang="fr-FR" altLang="ja-JP" dirty="0"/>
              <a:t>’</a:t>
            </a:r>
            <a:r>
              <a:rPr lang="en-US" altLang="ja-JP" dirty="0"/>
              <a:t>t  have a maximal palindromic factorization.</a:t>
            </a:r>
          </a:p>
          <a:p>
            <a:pPr lvl="1"/>
            <a:r>
              <a:rPr lang="en-US" altLang="ja-JP" sz="2400" dirty="0"/>
              <a:t>a b a c a</a:t>
            </a:r>
          </a:p>
          <a:p>
            <a:r>
              <a:rPr lang="en-US" altLang="ja-JP" dirty="0"/>
              <a:t>On the other hand, all strings have a palindromic cover and </a:t>
            </a:r>
            <a:br>
              <a:rPr lang="en-US" altLang="ja-JP" dirty="0"/>
            </a:br>
            <a:r>
              <a:rPr lang="en-US" altLang="ja-JP" dirty="0"/>
              <a:t>palindromic factorization.</a:t>
            </a:r>
          </a:p>
          <a:p>
            <a:r>
              <a:rPr lang="en-US" altLang="ja-JP" dirty="0"/>
              <a:t>For any string </a:t>
            </a:r>
            <a:r>
              <a:rPr lang="en-US" altLang="ja-JP" i="1" dirty="0"/>
              <a:t>w</a:t>
            </a:r>
            <a:r>
              <a:rPr lang="en-US" altLang="ja-JP" dirty="0"/>
              <a:t>, we have the following relationships between the sizes of smallest palindromic cover (SPC(</a:t>
            </a:r>
            <a:r>
              <a:rPr lang="en-US" altLang="ja-JP" i="1" dirty="0"/>
              <a:t>w</a:t>
            </a:r>
            <a:r>
              <a:rPr lang="en-US" altLang="ja-JP" dirty="0"/>
              <a:t>)), </a:t>
            </a:r>
            <a:br>
              <a:rPr lang="en-US" altLang="ja-JP" dirty="0"/>
            </a:br>
            <a:r>
              <a:rPr lang="en-US" altLang="ja-JP" dirty="0"/>
              <a:t>smallest palindromic factorization (SPF(</a:t>
            </a:r>
            <a:r>
              <a:rPr lang="en-US" altLang="ja-JP" i="1" dirty="0"/>
              <a:t>w</a:t>
            </a:r>
            <a:r>
              <a:rPr lang="en-US" altLang="ja-JP" dirty="0"/>
              <a:t>)), and </a:t>
            </a:r>
            <a:br>
              <a:rPr lang="en-US" altLang="ja-JP" dirty="0"/>
            </a:br>
            <a:r>
              <a:rPr lang="en-US" altLang="ja-JP" dirty="0"/>
              <a:t>smallest maximal palindromic factorization (SMPF(</a:t>
            </a:r>
            <a:r>
              <a:rPr lang="en-US" altLang="ja-JP" i="1" dirty="0"/>
              <a:t>w</a:t>
            </a:r>
            <a:r>
              <a:rPr lang="en-US" altLang="ja-JP" dirty="0"/>
              <a:t>)).</a:t>
            </a:r>
          </a:p>
          <a:p>
            <a:endParaRPr lang="en-US" altLang="ja-JP" dirty="0"/>
          </a:p>
          <a:p>
            <a:pPr lvl="1"/>
            <a:r>
              <a:rPr lang="en-US" altLang="ja-JP" sz="2400" dirty="0"/>
              <a:t>|SPC(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≦ |SPF(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≦ |SMPF(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</a:t>
            </a:r>
          </a:p>
          <a:p>
            <a:pPr lvl="1"/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Relationships between the sizes of palindromic cover and factorizations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4334257" y="5444191"/>
            <a:ext cx="1274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3103414" y="5904240"/>
            <a:ext cx="0" cy="376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/>
          <p:nvPr/>
        </p:nvCxnSpPr>
        <p:spPr bwMode="auto">
          <a:xfrm>
            <a:off x="2798318" y="5904240"/>
            <a:ext cx="0" cy="376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コネクタ 9"/>
          <p:cNvCxnSpPr/>
          <p:nvPr/>
        </p:nvCxnSpPr>
        <p:spPr bwMode="auto">
          <a:xfrm>
            <a:off x="2493222" y="5904240"/>
            <a:ext cx="0" cy="376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テキスト ボックス 10"/>
          <p:cNvSpPr txBox="1"/>
          <p:nvPr/>
        </p:nvSpPr>
        <p:spPr>
          <a:xfrm>
            <a:off x="4773758" y="5404747"/>
            <a:ext cx="395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A034ED"/>
                </a:solidFill>
              </a:rPr>
              <a:t>４</a:t>
            </a:r>
            <a:endParaRPr kumimoji="1" lang="ja-JP" altLang="en-US" sz="2400" dirty="0">
              <a:solidFill>
                <a:srgbClr val="A034ED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56233" y="5828748"/>
            <a:ext cx="2066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ja-JP" sz="2400" dirty="0" smtClean="0"/>
              <a:t>a  </a:t>
            </a:r>
            <a:r>
              <a:rPr lang="en-US" altLang="ja-JP" sz="2400" dirty="0"/>
              <a:t>b  b  a  b  a</a:t>
            </a: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33120" y="4988560"/>
            <a:ext cx="396240" cy="42672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9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Some strings don</a:t>
            </a:r>
            <a:r>
              <a:rPr lang="fr-FR" altLang="ja-JP" dirty="0"/>
              <a:t>’</a:t>
            </a:r>
            <a:r>
              <a:rPr lang="en-US" altLang="ja-JP" dirty="0"/>
              <a:t>t  have a maximal palindromic factorization.</a:t>
            </a:r>
          </a:p>
          <a:p>
            <a:pPr lvl="1"/>
            <a:r>
              <a:rPr lang="en-US" altLang="ja-JP" sz="2400" dirty="0"/>
              <a:t>a b a c a</a:t>
            </a:r>
          </a:p>
          <a:p>
            <a:r>
              <a:rPr lang="en-US" altLang="ja-JP" dirty="0"/>
              <a:t>On the other hand, all strings have a palindromic cover and </a:t>
            </a:r>
            <a:br>
              <a:rPr lang="en-US" altLang="ja-JP" dirty="0"/>
            </a:br>
            <a:r>
              <a:rPr lang="en-US" altLang="ja-JP" dirty="0"/>
              <a:t>palindromic factorization.</a:t>
            </a:r>
          </a:p>
          <a:p>
            <a:r>
              <a:rPr lang="en-US" altLang="ja-JP" dirty="0"/>
              <a:t>For any string </a:t>
            </a:r>
            <a:r>
              <a:rPr lang="en-US" altLang="ja-JP" i="1" dirty="0"/>
              <a:t>w</a:t>
            </a:r>
            <a:r>
              <a:rPr lang="en-US" altLang="ja-JP" dirty="0"/>
              <a:t>, we have the following relationships between the sizes of smallest palindromic cover (SPC(</a:t>
            </a:r>
            <a:r>
              <a:rPr lang="en-US" altLang="ja-JP" i="1" dirty="0"/>
              <a:t>w</a:t>
            </a:r>
            <a:r>
              <a:rPr lang="en-US" altLang="ja-JP" dirty="0"/>
              <a:t>)), </a:t>
            </a:r>
            <a:br>
              <a:rPr lang="en-US" altLang="ja-JP" dirty="0"/>
            </a:br>
            <a:r>
              <a:rPr lang="en-US" altLang="ja-JP" dirty="0"/>
              <a:t>smallest palindromic factorization (SPF(</a:t>
            </a:r>
            <a:r>
              <a:rPr lang="en-US" altLang="ja-JP" i="1" dirty="0"/>
              <a:t>w</a:t>
            </a:r>
            <a:r>
              <a:rPr lang="en-US" altLang="ja-JP" dirty="0"/>
              <a:t>)), and </a:t>
            </a:r>
            <a:br>
              <a:rPr lang="en-US" altLang="ja-JP" dirty="0"/>
            </a:br>
            <a:r>
              <a:rPr lang="en-US" altLang="ja-JP" dirty="0"/>
              <a:t>smallest maximal palindromic factorization (SMPF(</a:t>
            </a:r>
            <a:r>
              <a:rPr lang="en-US" altLang="ja-JP" i="1" dirty="0"/>
              <a:t>w</a:t>
            </a:r>
            <a:r>
              <a:rPr lang="en-US" altLang="ja-JP" dirty="0"/>
              <a:t>)).</a:t>
            </a:r>
          </a:p>
          <a:p>
            <a:endParaRPr lang="en-US" altLang="ja-JP" dirty="0"/>
          </a:p>
          <a:p>
            <a:pPr lvl="1"/>
            <a:r>
              <a:rPr lang="en-US" altLang="ja-JP" sz="2400" dirty="0"/>
              <a:t>|SPC(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≦ |SPF(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≦ |SMPF(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</a:t>
            </a:r>
          </a:p>
          <a:p>
            <a:pPr lvl="1"/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Relationships between the sizes of palindromic cover and factorizations 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2836972" y="5444191"/>
            <a:ext cx="97148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>
            <a:off x="3507009" y="5863710"/>
            <a:ext cx="0" cy="376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3808457" y="5863710"/>
            <a:ext cx="0" cy="376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テキスト ボックス 16"/>
          <p:cNvSpPr txBox="1"/>
          <p:nvPr/>
        </p:nvSpPr>
        <p:spPr>
          <a:xfrm>
            <a:off x="3144796" y="540474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8000"/>
                </a:solidFill>
              </a:rPr>
              <a:t>3</a:t>
            </a:r>
            <a:endParaRPr kumimoji="1" lang="ja-JP" altLang="en-US" sz="2400" dirty="0">
              <a:solidFill>
                <a:srgbClr val="008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56233" y="5828748"/>
            <a:ext cx="2066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ja-JP" sz="2400" dirty="0" smtClean="0"/>
              <a:t>a  </a:t>
            </a:r>
            <a:r>
              <a:rPr lang="en-US" altLang="ja-JP" sz="2400" dirty="0"/>
              <a:t>b  b  a  b  a</a:t>
            </a: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833120" y="4988560"/>
            <a:ext cx="396240" cy="42672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4334257" y="5444191"/>
            <a:ext cx="1274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テキスト ボックス 25"/>
          <p:cNvSpPr txBox="1"/>
          <p:nvPr/>
        </p:nvSpPr>
        <p:spPr>
          <a:xfrm>
            <a:off x="4773758" y="5404747"/>
            <a:ext cx="395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A034ED"/>
                </a:solidFill>
              </a:rPr>
              <a:t>４</a:t>
            </a:r>
            <a:endParaRPr kumimoji="1" lang="ja-JP" altLang="en-US" sz="2400" dirty="0">
              <a:solidFill>
                <a:srgbClr val="A034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22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696873" y="5828748"/>
            <a:ext cx="2066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ja-JP" sz="2400" dirty="0" smtClean="0"/>
              <a:t>a  </a:t>
            </a:r>
            <a:r>
              <a:rPr lang="en-US" altLang="ja-JP" sz="2400" dirty="0"/>
              <a:t>b  b  a  b  a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Some strings don</a:t>
            </a:r>
            <a:r>
              <a:rPr lang="fr-FR" altLang="ja-JP" dirty="0"/>
              <a:t>’</a:t>
            </a:r>
            <a:r>
              <a:rPr lang="en-US" altLang="ja-JP" dirty="0"/>
              <a:t>t  have a maximal palindromic factorization.</a:t>
            </a:r>
          </a:p>
          <a:p>
            <a:pPr lvl="1"/>
            <a:r>
              <a:rPr lang="en-US" altLang="ja-JP" sz="2400" dirty="0"/>
              <a:t>a b a c a</a:t>
            </a:r>
          </a:p>
          <a:p>
            <a:r>
              <a:rPr lang="en-US" altLang="ja-JP" dirty="0"/>
              <a:t>On the other hand, all strings have a palindromic cover and </a:t>
            </a:r>
            <a:br>
              <a:rPr lang="en-US" altLang="ja-JP" dirty="0"/>
            </a:br>
            <a:r>
              <a:rPr lang="en-US" altLang="ja-JP" dirty="0"/>
              <a:t>palindromic factorization.</a:t>
            </a:r>
          </a:p>
          <a:p>
            <a:r>
              <a:rPr lang="en-US" altLang="ja-JP" dirty="0"/>
              <a:t>For any string </a:t>
            </a:r>
            <a:r>
              <a:rPr lang="en-US" altLang="ja-JP" i="1" dirty="0"/>
              <a:t>w</a:t>
            </a:r>
            <a:r>
              <a:rPr lang="en-US" altLang="ja-JP" dirty="0"/>
              <a:t>, we have the following relationships between the sizes of smallest palindromic cover (SPC(</a:t>
            </a:r>
            <a:r>
              <a:rPr lang="en-US" altLang="ja-JP" i="1" dirty="0"/>
              <a:t>w</a:t>
            </a:r>
            <a:r>
              <a:rPr lang="en-US" altLang="ja-JP" dirty="0"/>
              <a:t>)), </a:t>
            </a:r>
            <a:br>
              <a:rPr lang="en-US" altLang="ja-JP" dirty="0"/>
            </a:br>
            <a:r>
              <a:rPr lang="en-US" altLang="ja-JP" dirty="0"/>
              <a:t>smallest palindromic factorization (SPF(</a:t>
            </a:r>
            <a:r>
              <a:rPr lang="en-US" altLang="ja-JP" i="1" dirty="0"/>
              <a:t>w</a:t>
            </a:r>
            <a:r>
              <a:rPr lang="en-US" altLang="ja-JP" dirty="0"/>
              <a:t>)), and </a:t>
            </a:r>
            <a:br>
              <a:rPr lang="en-US" altLang="ja-JP" dirty="0"/>
            </a:br>
            <a:r>
              <a:rPr lang="en-US" altLang="ja-JP" dirty="0"/>
              <a:t>smallest maximal palindromic factorization (SMPF(</a:t>
            </a:r>
            <a:r>
              <a:rPr lang="en-US" altLang="ja-JP" i="1" dirty="0"/>
              <a:t>w</a:t>
            </a:r>
            <a:r>
              <a:rPr lang="en-US" altLang="ja-JP" dirty="0"/>
              <a:t>)).</a:t>
            </a:r>
          </a:p>
          <a:p>
            <a:endParaRPr lang="en-US" altLang="ja-JP" dirty="0"/>
          </a:p>
          <a:p>
            <a:pPr lvl="1"/>
            <a:r>
              <a:rPr lang="en-US" altLang="ja-JP" sz="2400" dirty="0"/>
              <a:t>|SPC(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≦ |SPF(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 ≦ |SMPF(</a:t>
            </a:r>
            <a:r>
              <a:rPr lang="en-US" altLang="ja-JP" sz="2400" i="1" dirty="0"/>
              <a:t>w</a:t>
            </a:r>
            <a:r>
              <a:rPr lang="en-US" altLang="ja-JP" sz="2400" dirty="0"/>
              <a:t>)|</a:t>
            </a:r>
          </a:p>
          <a:p>
            <a:pPr lvl="1"/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Relationships between the sizes of palindromic cover and factorizations 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 bwMode="auto">
          <a:xfrm flipH="1">
            <a:off x="2191080" y="5931260"/>
            <a:ext cx="1268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3276633" y="6307381"/>
            <a:ext cx="82369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コネクタ 9"/>
          <p:cNvCxnSpPr/>
          <p:nvPr/>
        </p:nvCxnSpPr>
        <p:spPr bwMode="auto">
          <a:xfrm>
            <a:off x="1278360" y="5473735"/>
            <a:ext cx="1048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テキスト ボックス 10"/>
          <p:cNvSpPr txBox="1"/>
          <p:nvPr/>
        </p:nvSpPr>
        <p:spPr>
          <a:xfrm>
            <a:off x="1624582" y="543429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V="1">
            <a:off x="2204208" y="5872736"/>
            <a:ext cx="0" cy="1290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 flipV="1">
            <a:off x="3260857" y="6234963"/>
            <a:ext cx="0" cy="1290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 flipV="1">
            <a:off x="4114099" y="6242851"/>
            <a:ext cx="0" cy="1290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 flipV="1">
            <a:off x="3459993" y="5872736"/>
            <a:ext cx="0" cy="1290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正方形/長方形 19"/>
          <p:cNvSpPr/>
          <p:nvPr/>
        </p:nvSpPr>
        <p:spPr bwMode="auto">
          <a:xfrm>
            <a:off x="833120" y="4988560"/>
            <a:ext cx="396240" cy="42672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2836972" y="5444191"/>
            <a:ext cx="97148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3144796" y="540474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8000"/>
                </a:solidFill>
              </a:rPr>
              <a:t>3</a:t>
            </a:r>
            <a:endParaRPr kumimoji="1" lang="ja-JP" altLang="en-US" sz="2400" dirty="0">
              <a:solidFill>
                <a:srgbClr val="008000"/>
              </a:solidFill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4334257" y="5444191"/>
            <a:ext cx="1274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034E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テキスト ボックス 29"/>
          <p:cNvSpPr txBox="1"/>
          <p:nvPr/>
        </p:nvSpPr>
        <p:spPr>
          <a:xfrm>
            <a:off x="4773758" y="5404747"/>
            <a:ext cx="395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A034ED"/>
                </a:solidFill>
              </a:rPr>
              <a:t>４</a:t>
            </a:r>
            <a:endParaRPr kumimoji="1" lang="ja-JP" altLang="en-US" sz="2400" dirty="0">
              <a:solidFill>
                <a:srgbClr val="A034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 smtClean="0"/>
              <a:t>We presented algorithms which compute</a:t>
            </a:r>
          </a:p>
          <a:p>
            <a:pPr lvl="1"/>
            <a:r>
              <a:rPr lang="en-US" altLang="ja-JP" sz="2800" dirty="0" smtClean="0"/>
              <a:t>a smallest palindromic cover in </a:t>
            </a:r>
            <a:r>
              <a:rPr lang="en-US" altLang="ja-JP" sz="2800" i="1" dirty="0" smtClean="0"/>
              <a:t>O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time off-line and on-line.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a smallest </a:t>
            </a:r>
            <a:r>
              <a:rPr lang="en-US" altLang="ja-JP" sz="2800" dirty="0"/>
              <a:t>palindromic </a:t>
            </a:r>
            <a:r>
              <a:rPr lang="en-US" altLang="ja-JP" sz="2800" dirty="0" smtClean="0"/>
              <a:t>factorization </a:t>
            </a:r>
            <a:r>
              <a:rPr lang="en-US" altLang="ja-JP" sz="2800" dirty="0"/>
              <a:t>in </a:t>
            </a:r>
            <a:r>
              <a:rPr lang="en-US" altLang="ja-JP" sz="2800" i="1" dirty="0" smtClean="0"/>
              <a:t>O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log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time on-line.</a:t>
            </a:r>
          </a:p>
          <a:p>
            <a:pPr lvl="1"/>
            <a:r>
              <a:rPr lang="en-US" altLang="ja-JP" sz="2800" dirty="0" smtClean="0"/>
              <a:t>a smallest maximal </a:t>
            </a:r>
            <a:r>
              <a:rPr lang="en-US" altLang="ja-JP" sz="2800" dirty="0"/>
              <a:t>palindromic factorization in </a:t>
            </a:r>
            <a:r>
              <a:rPr lang="en-US" altLang="ja-JP" sz="2800" i="1" dirty="0" smtClean="0"/>
              <a:t>O</a:t>
            </a:r>
            <a:r>
              <a:rPr lang="en-US" altLang="ja-JP" sz="2800" dirty="0"/>
              <a:t>(</a:t>
            </a:r>
            <a:r>
              <a:rPr lang="en-US" altLang="ja-JP" sz="2800" i="1" dirty="0"/>
              <a:t>n</a:t>
            </a:r>
            <a:r>
              <a:rPr lang="en-US" altLang="ja-JP" sz="2800" dirty="0"/>
              <a:t> log </a:t>
            </a:r>
            <a:r>
              <a:rPr lang="en-US" altLang="ja-JP" sz="2800" i="1" dirty="0"/>
              <a:t>n</a:t>
            </a:r>
            <a:r>
              <a:rPr lang="en-US" altLang="ja-JP" sz="2800" dirty="0"/>
              <a:t>) </a:t>
            </a:r>
            <a:r>
              <a:rPr lang="en-US" altLang="ja-JP" sz="2800" dirty="0" smtClean="0"/>
              <a:t>time on-line.</a:t>
            </a:r>
            <a:endParaRPr lang="ja-JP" altLang="en-US" sz="2800" dirty="0"/>
          </a:p>
          <a:p>
            <a:endParaRPr kumimoji="1" lang="ja-JP" altLang="en-US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77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Enumerating all smallest palindromic covers.</a:t>
            </a:r>
          </a:p>
          <a:p>
            <a:r>
              <a:rPr lang="en-US" altLang="ja-JP" dirty="0"/>
              <a:t>Enumerating all smallest palindromic </a:t>
            </a:r>
            <a:r>
              <a:rPr lang="en-US" altLang="ja-JP" dirty="0" smtClean="0"/>
              <a:t>factorizations.</a:t>
            </a:r>
          </a:p>
          <a:p>
            <a:r>
              <a:rPr lang="en-US" altLang="ja-JP" dirty="0" smtClean="0"/>
              <a:t>Computing a palindromic factorization where each factor is distinct.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Open problems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130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For Smallest Palindromic Cover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1503810" y="3196885"/>
            <a:ext cx="4711938" cy="267385"/>
          </a:xfrm>
          <a:prstGeom prst="rect">
            <a:avLst/>
          </a:prstGeom>
          <a:noFill/>
          <a:ln w="19050" cmpd="sng">
            <a:solidFill>
              <a:srgbClr val="0000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1503810" y="4402119"/>
            <a:ext cx="4711938" cy="267385"/>
          </a:xfrm>
          <a:prstGeom prst="rect">
            <a:avLst/>
          </a:prstGeom>
          <a:noFill/>
          <a:ln w="19050" cmpd="sng">
            <a:solidFill>
              <a:srgbClr val="0000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1503810" y="5397832"/>
            <a:ext cx="4711938" cy="267385"/>
          </a:xfrm>
          <a:prstGeom prst="rect">
            <a:avLst/>
          </a:prstGeom>
          <a:noFill/>
          <a:ln w="19050" cmpd="sng">
            <a:solidFill>
              <a:srgbClr val="0000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9503" y="3052743"/>
            <a:ext cx="479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w</a:t>
            </a:r>
            <a:endParaRPr kumimoji="1"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5476" y="4293398"/>
            <a:ext cx="35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l</a:t>
            </a:r>
            <a:endParaRPr kumimoji="1"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69788" y="5236976"/>
            <a:ext cx="394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s</a:t>
            </a:r>
            <a:endParaRPr kumimoji="1"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45085" y="2785636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4628013" y="3196885"/>
            <a:ext cx="0" cy="24683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コネクタ 16"/>
          <p:cNvCxnSpPr/>
          <p:nvPr/>
        </p:nvCxnSpPr>
        <p:spPr bwMode="auto">
          <a:xfrm>
            <a:off x="4327631" y="5397832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/>
          <p:cNvCxnSpPr/>
          <p:nvPr/>
        </p:nvCxnSpPr>
        <p:spPr bwMode="auto">
          <a:xfrm>
            <a:off x="4028888" y="5397832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>
            <a:off x="3429383" y="5397001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3145330" y="5397832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4329233" y="53503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3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23943" y="53503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33862" y="53503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2</a:t>
            </a:r>
            <a:endParaRPr kumimoji="1" lang="ja-JP" altLang="en-US" sz="1600" dirty="0"/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4329233" y="4166398"/>
            <a:ext cx="3052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コネクタ 34"/>
          <p:cNvCxnSpPr/>
          <p:nvPr/>
        </p:nvCxnSpPr>
        <p:spPr bwMode="auto">
          <a:xfrm>
            <a:off x="4329233" y="4126507"/>
            <a:ext cx="0" cy="776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コネクタ 35"/>
          <p:cNvCxnSpPr/>
          <p:nvPr/>
        </p:nvCxnSpPr>
        <p:spPr bwMode="auto">
          <a:xfrm>
            <a:off x="4625841" y="4127592"/>
            <a:ext cx="0" cy="776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コネクタ 36"/>
          <p:cNvCxnSpPr/>
          <p:nvPr/>
        </p:nvCxnSpPr>
        <p:spPr bwMode="auto">
          <a:xfrm>
            <a:off x="3133862" y="3969548"/>
            <a:ext cx="148845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コネクタ 37"/>
          <p:cNvCxnSpPr/>
          <p:nvPr/>
        </p:nvCxnSpPr>
        <p:spPr bwMode="auto">
          <a:xfrm>
            <a:off x="3133862" y="3929657"/>
            <a:ext cx="0" cy="776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コネクタ 38"/>
          <p:cNvCxnSpPr/>
          <p:nvPr/>
        </p:nvCxnSpPr>
        <p:spPr bwMode="auto">
          <a:xfrm>
            <a:off x="4613631" y="3930742"/>
            <a:ext cx="0" cy="776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直線コネクタ 41"/>
          <p:cNvCxnSpPr/>
          <p:nvPr/>
        </p:nvCxnSpPr>
        <p:spPr bwMode="auto">
          <a:xfrm>
            <a:off x="2786210" y="3737116"/>
            <a:ext cx="18246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線コネクタ 42"/>
          <p:cNvCxnSpPr/>
          <p:nvPr/>
        </p:nvCxnSpPr>
        <p:spPr bwMode="auto">
          <a:xfrm>
            <a:off x="2786210" y="3697225"/>
            <a:ext cx="0" cy="776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線コネクタ 43"/>
          <p:cNvCxnSpPr/>
          <p:nvPr/>
        </p:nvCxnSpPr>
        <p:spPr bwMode="auto">
          <a:xfrm>
            <a:off x="4602163" y="3698310"/>
            <a:ext cx="0" cy="776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正方形/長方形 46"/>
          <p:cNvSpPr/>
          <p:nvPr/>
        </p:nvSpPr>
        <p:spPr>
          <a:xfrm>
            <a:off x="4350017" y="4321340"/>
            <a:ext cx="318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>
                <a:latin typeface="Times New Roman"/>
                <a:cs typeface="Times New Roman"/>
              </a:rPr>
              <a:t>h</a:t>
            </a:r>
            <a:endParaRPr lang="ja-JP" altLang="en-US" dirty="0"/>
          </a:p>
        </p:txBody>
      </p:sp>
      <p:cxnSp>
        <p:nvCxnSpPr>
          <p:cNvPr id="48" name="直線コネクタ 47"/>
          <p:cNvCxnSpPr/>
          <p:nvPr/>
        </p:nvCxnSpPr>
        <p:spPr bwMode="auto">
          <a:xfrm>
            <a:off x="4329233" y="4402119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/>
        </p:nvCxnSpPr>
        <p:spPr bwMode="auto">
          <a:xfrm>
            <a:off x="3734831" y="5397832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/>
        </p:nvSpPr>
        <p:spPr>
          <a:xfrm>
            <a:off x="3729886" y="535031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39543" y="534992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6</a:t>
            </a:r>
            <a:endParaRPr kumimoji="1" lang="ja-JP" altLang="en-US" sz="1600" dirty="0"/>
          </a:p>
        </p:txBody>
      </p:sp>
      <p:cxnSp>
        <p:nvCxnSpPr>
          <p:cNvPr id="58" name="直線コネクタ 57"/>
          <p:cNvCxnSpPr/>
          <p:nvPr/>
        </p:nvCxnSpPr>
        <p:spPr bwMode="auto">
          <a:xfrm>
            <a:off x="2840027" y="5391999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テキスト ボックス 60"/>
          <p:cNvSpPr txBox="1"/>
          <p:nvPr/>
        </p:nvSpPr>
        <p:spPr>
          <a:xfrm>
            <a:off x="2835082" y="53444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5</a:t>
            </a:r>
            <a:endParaRPr kumimoji="1" lang="ja-JP" altLang="en-US" sz="1600" dirty="0"/>
          </a:p>
        </p:txBody>
      </p:sp>
      <p:cxnSp>
        <p:nvCxnSpPr>
          <p:cNvPr id="63" name="直線コネクタ 62"/>
          <p:cNvCxnSpPr/>
          <p:nvPr/>
        </p:nvCxnSpPr>
        <p:spPr bwMode="auto">
          <a:xfrm>
            <a:off x="2545970" y="5391999"/>
            <a:ext cx="0" cy="2673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テキスト ボックス 63"/>
          <p:cNvSpPr txBox="1"/>
          <p:nvPr/>
        </p:nvSpPr>
        <p:spPr>
          <a:xfrm>
            <a:off x="2541025" y="534448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75" name="正方形/長方形 74"/>
          <p:cNvSpPr/>
          <p:nvPr/>
        </p:nvSpPr>
        <p:spPr>
          <a:xfrm>
            <a:off x="3534513" y="3644976"/>
            <a:ext cx="318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>
                <a:latin typeface="Times New Roman"/>
                <a:cs typeface="Times New Roman"/>
              </a:rPr>
              <a:t>h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5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 mutually </a:t>
            </a:r>
            <a:r>
              <a:rPr lang="en-US" altLang="ja-JP" dirty="0"/>
              <a:t>disjoint </a:t>
            </a:r>
            <a:r>
              <a:rPr lang="en-US" altLang="ja-JP" dirty="0" smtClean="0"/>
              <a:t>cover </a:t>
            </a:r>
            <a:r>
              <a:rPr lang="en-US" altLang="ja-JP" dirty="0"/>
              <a:t>of </a:t>
            </a:r>
            <a:r>
              <a:rPr lang="en-US" altLang="ja-JP" dirty="0" smtClean="0"/>
              <a:t>a string </a:t>
            </a:r>
            <a:r>
              <a:rPr lang="en-US" altLang="ja-JP" i="1" dirty="0"/>
              <a:t>w </a:t>
            </a:r>
            <a:r>
              <a:rPr lang="en-US" altLang="ja-JP" dirty="0"/>
              <a:t>is called a </a:t>
            </a:r>
            <a:r>
              <a:rPr lang="en-US" altLang="ja-JP" i="1" dirty="0" smtClean="0"/>
              <a:t>factorization</a:t>
            </a:r>
            <a:r>
              <a:rPr lang="en-US" altLang="ja-JP" dirty="0" smtClean="0"/>
              <a:t> </a:t>
            </a:r>
            <a:r>
              <a:rPr lang="en-US" altLang="ja-JP" dirty="0"/>
              <a:t>of string </a:t>
            </a:r>
            <a:r>
              <a:rPr lang="en-US" altLang="ja-JP" i="1" dirty="0" smtClean="0"/>
              <a:t>w.</a:t>
            </a:r>
            <a:br>
              <a:rPr lang="en-US" altLang="ja-JP" i="1" dirty="0" smtClean="0"/>
            </a:br>
            <a:r>
              <a:rPr lang="en-US" altLang="ja-JP" dirty="0" smtClean="0"/>
              <a:t>Each </a:t>
            </a:r>
            <a:r>
              <a:rPr lang="en-US" altLang="ja-JP" dirty="0"/>
              <a:t>interval of a factorization is called a factor.</a:t>
            </a:r>
          </a:p>
          <a:p>
            <a:r>
              <a:rPr lang="en-US" altLang="ja-JP" dirty="0" smtClean="0"/>
              <a:t>There </a:t>
            </a:r>
            <a:r>
              <a:rPr lang="en-US" altLang="ja-JP" dirty="0"/>
              <a:t>exist several </a:t>
            </a:r>
            <a:r>
              <a:rPr lang="en-US" altLang="ja-JP" dirty="0" smtClean="0"/>
              <a:t>factorizations </a:t>
            </a:r>
            <a:r>
              <a:rPr lang="en-US" altLang="ja-JP" dirty="0"/>
              <a:t>with specific </a:t>
            </a:r>
            <a:r>
              <a:rPr lang="en-US" altLang="ja-JP" dirty="0" smtClean="0"/>
              <a:t>properties.</a:t>
            </a:r>
            <a:endParaRPr lang="ja-JP" altLang="en-US" dirty="0"/>
          </a:p>
          <a:p>
            <a:pPr lvl="1"/>
            <a:r>
              <a:rPr lang="en-US" altLang="ja-JP" dirty="0" smtClean="0"/>
              <a:t>Each factor is the longest previously occurring substring (LZ77).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Ziv</a:t>
            </a:r>
            <a:r>
              <a:rPr lang="en-US" altLang="ja-JP" dirty="0" smtClean="0"/>
              <a:t> and Lempel, 1977]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Factorizations of string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7205" y="3722796"/>
            <a:ext cx="521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950593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199245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447902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216107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235156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254204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022410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角丸四角形吹き出し 13"/>
          <p:cNvSpPr/>
          <p:nvPr/>
        </p:nvSpPr>
        <p:spPr bwMode="auto">
          <a:xfrm>
            <a:off x="1657206" y="3760377"/>
            <a:ext cx="5122736" cy="467881"/>
          </a:xfrm>
          <a:prstGeom prst="wedgeRoundRectCallout">
            <a:avLst>
              <a:gd name="adj1" fmla="val 2011"/>
              <a:gd name="adj2" fmla="val -147973"/>
              <a:gd name="adj3" fmla="val 16667"/>
            </a:avLst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4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sum of periods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644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A</a:t>
            </a:r>
            <a:r>
              <a:rPr lang="en-US" altLang="ja-JP" dirty="0" smtClean="0"/>
              <a:t> </a:t>
            </a:r>
            <a:r>
              <a:rPr lang="en-US" altLang="ja-JP" dirty="0"/>
              <a:t>mutually disjoint cover of </a:t>
            </a:r>
            <a:r>
              <a:rPr lang="en-US" altLang="ja-JP" dirty="0" smtClean="0"/>
              <a:t>a string </a:t>
            </a:r>
            <a:r>
              <a:rPr lang="en-US" altLang="ja-JP" i="1" dirty="0"/>
              <a:t>w </a:t>
            </a:r>
            <a:r>
              <a:rPr lang="en-US" altLang="ja-JP" dirty="0"/>
              <a:t>is called a </a:t>
            </a:r>
            <a:r>
              <a:rPr lang="en-US" altLang="ja-JP" i="1" dirty="0"/>
              <a:t>factorization</a:t>
            </a:r>
            <a:r>
              <a:rPr lang="en-US" altLang="ja-JP" dirty="0"/>
              <a:t> of string </a:t>
            </a:r>
            <a:r>
              <a:rPr lang="en-US" altLang="ja-JP" i="1" dirty="0"/>
              <a:t>w.</a:t>
            </a:r>
            <a:br>
              <a:rPr lang="en-US" altLang="ja-JP" i="1" dirty="0"/>
            </a:br>
            <a:r>
              <a:rPr lang="en-US" altLang="ja-JP" dirty="0"/>
              <a:t>Each interval of a factorization is called a factor.</a:t>
            </a:r>
          </a:p>
          <a:p>
            <a:r>
              <a:rPr lang="en-US" altLang="ja-JP" dirty="0" smtClean="0"/>
              <a:t>There </a:t>
            </a:r>
            <a:r>
              <a:rPr lang="en-US" altLang="ja-JP" dirty="0"/>
              <a:t>exist several </a:t>
            </a:r>
            <a:r>
              <a:rPr lang="en-US" altLang="ja-JP" dirty="0" smtClean="0"/>
              <a:t>factorizations </a:t>
            </a:r>
            <a:r>
              <a:rPr lang="en-US" altLang="ja-JP" dirty="0"/>
              <a:t>with specific </a:t>
            </a:r>
            <a:r>
              <a:rPr lang="en-US" altLang="ja-JP" dirty="0" smtClean="0"/>
              <a:t>properties.</a:t>
            </a:r>
            <a:endParaRPr lang="ja-JP" altLang="en-US" dirty="0"/>
          </a:p>
          <a:p>
            <a:pPr lvl="1"/>
            <a:r>
              <a:rPr lang="en-US" altLang="ja-JP" dirty="0" smtClean="0"/>
              <a:t>Each factor is the longest previously occurring substring (LZ77).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Ziv</a:t>
            </a:r>
            <a:r>
              <a:rPr lang="en-US" altLang="ja-JP" dirty="0" smtClean="0"/>
              <a:t> and Lempel, 1977]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/>
              <a:t>A sequence of lexicographically non-increasing Lyndon words.  (Lyndon factorization). [Chen, Fox, Lyndon, 1958]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Factorizations of string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57206" y="4977799"/>
            <a:ext cx="521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25" name="角丸四角形吹き出し 24"/>
          <p:cNvSpPr/>
          <p:nvPr/>
        </p:nvSpPr>
        <p:spPr bwMode="auto">
          <a:xfrm>
            <a:off x="1657205" y="5040871"/>
            <a:ext cx="5122737" cy="467881"/>
          </a:xfrm>
          <a:prstGeom prst="wedgeRoundRectCallout">
            <a:avLst>
              <a:gd name="adj1" fmla="val 6466"/>
              <a:gd name="adj2" fmla="val -73711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5536446" y="5114293"/>
            <a:ext cx="0" cy="324000"/>
          </a:xfrm>
          <a:prstGeom prst="line">
            <a:avLst/>
          </a:prstGeom>
          <a:ln w="38100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535578" y="5114293"/>
            <a:ext cx="0" cy="324000"/>
          </a:xfrm>
          <a:prstGeom prst="line">
            <a:avLst/>
          </a:prstGeom>
          <a:ln w="38100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657205" y="3722796"/>
            <a:ext cx="521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1950593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199245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2447902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216107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235156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254204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022410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角丸四角形吹き出し 37"/>
          <p:cNvSpPr/>
          <p:nvPr/>
        </p:nvSpPr>
        <p:spPr bwMode="auto">
          <a:xfrm>
            <a:off x="1657206" y="3760377"/>
            <a:ext cx="5122736" cy="467881"/>
          </a:xfrm>
          <a:prstGeom prst="wedgeRoundRectCallout">
            <a:avLst>
              <a:gd name="adj1" fmla="val 2011"/>
              <a:gd name="adj2" fmla="val -147973"/>
              <a:gd name="adj3" fmla="val 16667"/>
            </a:avLst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0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A mutually disjoint cover of a string </a:t>
            </a:r>
            <a:r>
              <a:rPr lang="en-US" altLang="ja-JP" i="1" dirty="0"/>
              <a:t>w </a:t>
            </a:r>
            <a:r>
              <a:rPr lang="en-US" altLang="ja-JP" dirty="0"/>
              <a:t>is called a </a:t>
            </a:r>
            <a:r>
              <a:rPr lang="en-US" altLang="ja-JP" i="1" dirty="0"/>
              <a:t>factorization</a:t>
            </a:r>
            <a:r>
              <a:rPr lang="en-US" altLang="ja-JP" dirty="0"/>
              <a:t> of string </a:t>
            </a:r>
            <a:r>
              <a:rPr lang="en-US" altLang="ja-JP" i="1" dirty="0"/>
              <a:t>w.</a:t>
            </a:r>
            <a:br>
              <a:rPr lang="en-US" altLang="ja-JP" i="1" dirty="0"/>
            </a:br>
            <a:r>
              <a:rPr lang="en-US" altLang="ja-JP" dirty="0" smtClean="0"/>
              <a:t>Each </a:t>
            </a:r>
            <a:r>
              <a:rPr lang="en-US" altLang="ja-JP" dirty="0"/>
              <a:t>interval of a factorization is called a factor.</a:t>
            </a:r>
          </a:p>
          <a:p>
            <a:r>
              <a:rPr lang="en-US" altLang="ja-JP" dirty="0" smtClean="0"/>
              <a:t>There </a:t>
            </a:r>
            <a:r>
              <a:rPr lang="en-US" altLang="ja-JP" dirty="0"/>
              <a:t>exist several </a:t>
            </a:r>
            <a:r>
              <a:rPr lang="en-US" altLang="ja-JP" dirty="0" smtClean="0"/>
              <a:t>factorizations </a:t>
            </a:r>
            <a:r>
              <a:rPr lang="en-US" altLang="ja-JP" dirty="0"/>
              <a:t>with specific </a:t>
            </a:r>
            <a:r>
              <a:rPr lang="en-US" altLang="ja-JP" dirty="0" smtClean="0"/>
              <a:t>properties.</a:t>
            </a:r>
            <a:endParaRPr lang="ja-JP" altLang="en-US" dirty="0"/>
          </a:p>
          <a:p>
            <a:pPr lvl="1"/>
            <a:r>
              <a:rPr lang="en-US" altLang="ja-JP" dirty="0" smtClean="0"/>
              <a:t>Each factor is the longest previously occurring substring (LZ77).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Ziv</a:t>
            </a:r>
            <a:r>
              <a:rPr lang="en-US" altLang="ja-JP" dirty="0" smtClean="0"/>
              <a:t> and Lempel, 1977]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A sequence of lexicographically non-increasing Lyndon words.  (</a:t>
            </a:r>
            <a:r>
              <a:rPr lang="en-US" altLang="ja-JP" dirty="0"/>
              <a:t>Lyndon factorization</a:t>
            </a:r>
            <a:r>
              <a:rPr lang="en-US" altLang="ja-JP" dirty="0" smtClean="0"/>
              <a:t>). [Chen, Fox, Lyndon, </a:t>
            </a:r>
            <a:r>
              <a:rPr lang="en-US" altLang="ja-JP" dirty="0"/>
              <a:t>1958]</a:t>
            </a:r>
          </a:p>
          <a:p>
            <a:pPr lvl="1"/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Factorizations of string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783713" y="5587307"/>
            <a:ext cx="8016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imes New Roman"/>
                <a:cs typeface="Times New Roman"/>
              </a:rPr>
              <a:t>In this work, we consider covers and factorizations with </a:t>
            </a:r>
            <a:r>
              <a:rPr lang="en-US" altLang="ja-JP" sz="2400" i="1" dirty="0">
                <a:latin typeface="Times New Roman"/>
                <a:cs typeface="Times New Roman"/>
              </a:rPr>
              <a:t>palindromes</a:t>
            </a:r>
            <a:r>
              <a:rPr lang="en-US" altLang="ja-JP" sz="2400" dirty="0">
                <a:latin typeface="Times New Roman"/>
                <a:cs typeface="Times New Roman"/>
              </a:rPr>
              <a:t>.</a:t>
            </a:r>
            <a:endParaRPr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97685" y="5642957"/>
            <a:ext cx="7813770" cy="774855"/>
          </a:xfrm>
          <a:prstGeom prst="rect">
            <a:avLst/>
          </a:prstGeom>
          <a:noFill/>
          <a:ln w="57150" cmpd="sng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57206" y="4977799"/>
            <a:ext cx="521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28" name="角丸四角形吹き出し 27"/>
          <p:cNvSpPr/>
          <p:nvPr/>
        </p:nvSpPr>
        <p:spPr bwMode="auto">
          <a:xfrm>
            <a:off x="1657205" y="5040871"/>
            <a:ext cx="5122737" cy="467881"/>
          </a:xfrm>
          <a:prstGeom prst="wedgeRoundRectCallout">
            <a:avLst>
              <a:gd name="adj1" fmla="val 6466"/>
              <a:gd name="adj2" fmla="val -73711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5536446" y="5114293"/>
            <a:ext cx="0" cy="324000"/>
          </a:xfrm>
          <a:prstGeom prst="line">
            <a:avLst/>
          </a:prstGeom>
          <a:ln w="38100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535578" y="5114293"/>
            <a:ext cx="0" cy="324000"/>
          </a:xfrm>
          <a:prstGeom prst="line">
            <a:avLst/>
          </a:prstGeom>
          <a:ln w="38100" cmpd="sng">
            <a:solidFill>
              <a:srgbClr val="A034E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657205" y="3722796"/>
            <a:ext cx="521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/>
                <a:cs typeface="Times New Roman"/>
              </a:rPr>
              <a:t>a a b a a b a a b a b a a b b a a a b 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950593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199245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47902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216107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235156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254204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022410" y="3859291"/>
            <a:ext cx="0" cy="3240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角丸四角形吹き出し 39"/>
          <p:cNvSpPr/>
          <p:nvPr/>
        </p:nvSpPr>
        <p:spPr bwMode="auto">
          <a:xfrm>
            <a:off x="1657206" y="3760377"/>
            <a:ext cx="5122736" cy="467881"/>
          </a:xfrm>
          <a:prstGeom prst="wedgeRoundRectCallout">
            <a:avLst>
              <a:gd name="adj1" fmla="val 2011"/>
              <a:gd name="adj2" fmla="val -147973"/>
              <a:gd name="adj3" fmla="val 16667"/>
            </a:avLst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7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Palindrome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54" y="1981200"/>
            <a:ext cx="8493783" cy="4144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When string </a:t>
            </a:r>
            <a:r>
              <a:rPr lang="en-US" altLang="ja-JP" i="1" dirty="0" smtClean="0"/>
              <a:t>w</a:t>
            </a:r>
            <a:r>
              <a:rPr lang="en-US" altLang="ja-JP" i="1" dirty="0" smtClean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=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i="1" dirty="0" err="1" smtClean="0">
                <a:cs typeface="Times New Roman"/>
              </a:rPr>
              <a:t>ss</a:t>
            </a:r>
            <a:r>
              <a:rPr lang="en-US" altLang="ja-JP" i="1" baseline="30000" dirty="0" err="1" smtClean="0">
                <a:cs typeface="Times New Roman"/>
              </a:rPr>
              <a:t>R</a:t>
            </a:r>
            <a:r>
              <a:rPr lang="en-US" altLang="ja-JP" i="1" baseline="30000" dirty="0" smtClean="0">
                <a:cs typeface="Times New Roman"/>
              </a:rPr>
              <a:t> </a:t>
            </a:r>
            <a:r>
              <a:rPr lang="en-US" altLang="ja-JP" dirty="0" smtClean="0">
                <a:cs typeface="Times New Roman"/>
              </a:rPr>
              <a:t>or</a:t>
            </a:r>
            <a:r>
              <a:rPr lang="en-US" altLang="ja-JP" i="1" dirty="0" smtClean="0">
                <a:cs typeface="Times New Roman"/>
              </a:rPr>
              <a:t> w = </a:t>
            </a:r>
            <a:r>
              <a:rPr lang="en-US" altLang="ja-JP" i="1" dirty="0" err="1" smtClean="0">
                <a:cs typeface="Times New Roman"/>
              </a:rPr>
              <a:t>sas</a:t>
            </a:r>
            <a:r>
              <a:rPr lang="en-US" altLang="ja-JP" i="1" baseline="30000" dirty="0" err="1" smtClean="0">
                <a:cs typeface="Times New Roman"/>
              </a:rPr>
              <a:t>R</a:t>
            </a:r>
            <a:r>
              <a:rPr lang="en-US" altLang="ja-JP" i="1" dirty="0" smtClean="0">
                <a:cs typeface="Times New Roman"/>
              </a:rPr>
              <a:t> </a:t>
            </a:r>
            <a:r>
              <a:rPr lang="en-US" altLang="ja-JP" dirty="0" smtClean="0"/>
              <a:t> (</a:t>
            </a:r>
            <a:r>
              <a:rPr lang="en-US" altLang="ja-JP" i="1" dirty="0" err="1" smtClean="0">
                <a:cs typeface="Times New Roman"/>
              </a:rPr>
              <a:t>s</a:t>
            </a:r>
            <a:r>
              <a:rPr lang="en-US" altLang="ja-JP" i="1" baseline="30000" dirty="0" err="1" smtClean="0">
                <a:cs typeface="Times New Roman"/>
              </a:rPr>
              <a:t>R</a:t>
            </a:r>
            <a:r>
              <a:rPr lang="en-US" altLang="ja-JP" dirty="0" smtClean="0"/>
              <a:t> is the reversed string of </a:t>
            </a:r>
            <a:r>
              <a:rPr lang="en-US" altLang="ja-JP" i="1" dirty="0" smtClean="0">
                <a:cs typeface="Times New Roman"/>
              </a:rPr>
              <a:t>s </a:t>
            </a:r>
            <a:r>
              <a:rPr lang="en-US" altLang="ja-JP" dirty="0" smtClean="0">
                <a:cs typeface="Times New Roman"/>
              </a:rPr>
              <a:t>and</a:t>
            </a:r>
            <a:r>
              <a:rPr lang="en-US" altLang="ja-JP" i="1" dirty="0" smtClean="0">
                <a:cs typeface="Times New Roman"/>
              </a:rPr>
              <a:t> a</a:t>
            </a:r>
            <a:r>
              <a:rPr lang="en-US" altLang="ja-JP" dirty="0" smtClean="0"/>
              <a:t> is a character), string 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is a </a:t>
            </a:r>
            <a:r>
              <a:rPr lang="en-US" altLang="ja-JP" dirty="0"/>
              <a:t>palindrome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sz="2400" dirty="0" smtClean="0"/>
              <a:t>Examples</a:t>
            </a:r>
          </a:p>
          <a:p>
            <a:pPr lvl="1"/>
            <a:r>
              <a:rPr kumimoji="1" lang="en-US" altLang="ja-JP" sz="2800" dirty="0" smtClean="0"/>
              <a:t> </a:t>
            </a:r>
            <a:r>
              <a:rPr lang="en-US" altLang="ja-JP" sz="2800" dirty="0"/>
              <a:t>I</a:t>
            </a:r>
            <a:endParaRPr kumimoji="1" lang="en-US" altLang="ja-JP" sz="2800" dirty="0" smtClean="0"/>
          </a:p>
          <a:p>
            <a:pPr lvl="1"/>
            <a:r>
              <a:rPr lang="en-US" altLang="ja-JP" sz="2800" dirty="0" smtClean="0"/>
              <a:t>racecar</a:t>
            </a:r>
          </a:p>
          <a:p>
            <a:pPr lvl="1"/>
            <a:r>
              <a:rPr lang="en-US" altLang="ja-JP" sz="2800" dirty="0" smtClean="0"/>
              <a:t>142 </a:t>
            </a:r>
            <a:r>
              <a:rPr lang="en-US" altLang="ja-JP" sz="2800" dirty="0"/>
              <a:t>+ 382 × 567 = 765 × 283 + </a:t>
            </a:r>
            <a:r>
              <a:rPr lang="en-US" altLang="ja-JP" sz="2800" dirty="0" smtClean="0"/>
              <a:t>241</a:t>
            </a:r>
          </a:p>
          <a:p>
            <a:pPr lvl="1"/>
            <a:r>
              <a:rPr lang="ja-JP" altLang="en-US" sz="2800" dirty="0" smtClean="0"/>
              <a:t>よのなかねかおかおかねかなのよ</a:t>
            </a:r>
            <a:endParaRPr lang="en-US" altLang="ja-JP" sz="2800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760661" y="3717086"/>
            <a:ext cx="417389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739671" y="4218930"/>
            <a:ext cx="1236020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60661" y="4761412"/>
            <a:ext cx="5266201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760661" y="5295426"/>
            <a:ext cx="543412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図 4" descr="t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042" y="2824889"/>
            <a:ext cx="1115517" cy="1521160"/>
          </a:xfrm>
          <a:prstGeom prst="heart">
            <a:avLst/>
          </a:prstGeom>
          <a:ln w="28575" cmpd="sng">
            <a:solidFill>
              <a:srgbClr val="FF1EA5"/>
            </a:solidFill>
          </a:ln>
        </p:spPr>
      </p:pic>
    </p:spTree>
    <p:extLst>
      <p:ext uri="{BB962C8B-B14F-4D97-AF65-F5344CB8AC3E}">
        <p14:creationId xmlns:p14="http://schemas.microsoft.com/office/powerpoint/2010/main" val="343084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799287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0"/>
          <a:stretch/>
        </p:blipFill>
        <p:spPr>
          <a:xfrm>
            <a:off x="6839658" y="4505441"/>
            <a:ext cx="1323578" cy="11718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Palindrome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981200"/>
            <a:ext cx="8493783" cy="4144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When string </a:t>
            </a:r>
            <a:r>
              <a:rPr lang="en-US" altLang="ja-JP" i="1" dirty="0" smtClean="0"/>
              <a:t>w</a:t>
            </a:r>
            <a:r>
              <a:rPr lang="en-US" altLang="ja-JP" i="1" dirty="0" smtClean="0">
                <a:cs typeface="Times New Roman"/>
              </a:rPr>
              <a:t> </a:t>
            </a:r>
            <a:r>
              <a:rPr lang="en-US" altLang="ja-JP" dirty="0">
                <a:cs typeface="Times New Roman"/>
              </a:rPr>
              <a:t>=</a:t>
            </a:r>
            <a:r>
              <a:rPr lang="en-US" altLang="ja-JP" i="1" dirty="0">
                <a:cs typeface="Times New Roman"/>
              </a:rPr>
              <a:t> </a:t>
            </a:r>
            <a:r>
              <a:rPr lang="en-US" altLang="ja-JP" i="1" dirty="0" err="1" smtClean="0">
                <a:cs typeface="Times New Roman"/>
              </a:rPr>
              <a:t>ss</a:t>
            </a:r>
            <a:r>
              <a:rPr lang="en-US" altLang="ja-JP" i="1" baseline="30000" dirty="0" err="1" smtClean="0">
                <a:cs typeface="Times New Roman"/>
              </a:rPr>
              <a:t>R</a:t>
            </a:r>
            <a:r>
              <a:rPr lang="en-US" altLang="ja-JP" i="1" baseline="30000" dirty="0" smtClean="0">
                <a:cs typeface="Times New Roman"/>
              </a:rPr>
              <a:t> </a:t>
            </a:r>
            <a:r>
              <a:rPr lang="en-US" altLang="ja-JP" dirty="0" smtClean="0">
                <a:cs typeface="Times New Roman"/>
              </a:rPr>
              <a:t>or</a:t>
            </a:r>
            <a:r>
              <a:rPr lang="en-US" altLang="ja-JP" i="1" dirty="0" smtClean="0">
                <a:cs typeface="Times New Roman"/>
              </a:rPr>
              <a:t> w = </a:t>
            </a:r>
            <a:r>
              <a:rPr lang="en-US" altLang="ja-JP" i="1" dirty="0" err="1" smtClean="0">
                <a:cs typeface="Times New Roman"/>
              </a:rPr>
              <a:t>sas</a:t>
            </a:r>
            <a:r>
              <a:rPr lang="en-US" altLang="ja-JP" i="1" baseline="30000" dirty="0" err="1" smtClean="0">
                <a:cs typeface="Times New Roman"/>
              </a:rPr>
              <a:t>R</a:t>
            </a:r>
            <a:r>
              <a:rPr lang="en-US" altLang="ja-JP" i="1" dirty="0" smtClean="0">
                <a:cs typeface="Times New Roman"/>
              </a:rPr>
              <a:t> </a:t>
            </a:r>
            <a:r>
              <a:rPr lang="en-US" altLang="ja-JP" dirty="0" smtClean="0"/>
              <a:t> (</a:t>
            </a:r>
            <a:r>
              <a:rPr lang="en-US" altLang="ja-JP" i="1" dirty="0" err="1" smtClean="0">
                <a:cs typeface="Times New Roman"/>
              </a:rPr>
              <a:t>s</a:t>
            </a:r>
            <a:r>
              <a:rPr lang="en-US" altLang="ja-JP" i="1" baseline="30000" dirty="0" err="1" smtClean="0">
                <a:cs typeface="Times New Roman"/>
              </a:rPr>
              <a:t>R</a:t>
            </a:r>
            <a:r>
              <a:rPr lang="en-US" altLang="ja-JP" dirty="0" smtClean="0"/>
              <a:t> is the reversed string of </a:t>
            </a:r>
            <a:r>
              <a:rPr lang="en-US" altLang="ja-JP" i="1" dirty="0" smtClean="0">
                <a:cs typeface="Times New Roman"/>
              </a:rPr>
              <a:t>s </a:t>
            </a:r>
            <a:r>
              <a:rPr lang="en-US" altLang="ja-JP" dirty="0" smtClean="0">
                <a:cs typeface="Times New Roman"/>
              </a:rPr>
              <a:t>and</a:t>
            </a:r>
            <a:r>
              <a:rPr lang="en-US" altLang="ja-JP" i="1" dirty="0" smtClean="0">
                <a:cs typeface="Times New Roman"/>
              </a:rPr>
              <a:t> a</a:t>
            </a:r>
            <a:r>
              <a:rPr lang="en-US" altLang="ja-JP" dirty="0" smtClean="0"/>
              <a:t> is a character), string </a:t>
            </a:r>
            <a:r>
              <a:rPr lang="en-US" altLang="ja-JP" i="1" dirty="0">
                <a:cs typeface="Times New Roman"/>
              </a:rPr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is a </a:t>
            </a:r>
            <a:r>
              <a:rPr lang="en-US" altLang="ja-JP" dirty="0"/>
              <a:t>palindrome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sz="2400" dirty="0" smtClean="0"/>
              <a:t>Examples</a:t>
            </a:r>
          </a:p>
          <a:p>
            <a:pPr lvl="1"/>
            <a:r>
              <a:rPr kumimoji="1" lang="en-US" altLang="ja-JP" sz="2800" dirty="0" smtClean="0"/>
              <a:t> </a:t>
            </a:r>
            <a:r>
              <a:rPr lang="en-US" altLang="ja-JP" sz="2800" dirty="0"/>
              <a:t>I</a:t>
            </a:r>
            <a:endParaRPr kumimoji="1" lang="en-US" altLang="ja-JP" sz="2800" dirty="0" smtClean="0"/>
          </a:p>
          <a:p>
            <a:pPr lvl="1"/>
            <a:r>
              <a:rPr lang="en-US" altLang="ja-JP" sz="2800" dirty="0" smtClean="0"/>
              <a:t>racecar</a:t>
            </a:r>
          </a:p>
          <a:p>
            <a:pPr lvl="1"/>
            <a:r>
              <a:rPr lang="en-US" altLang="ja-JP" sz="2800" dirty="0" smtClean="0"/>
              <a:t>142 </a:t>
            </a:r>
            <a:r>
              <a:rPr lang="en-US" altLang="ja-JP" sz="2800" dirty="0"/>
              <a:t>+ 382 × 567 = 765 × 283 + </a:t>
            </a:r>
            <a:r>
              <a:rPr lang="en-US" altLang="ja-JP" sz="2800" dirty="0" smtClean="0"/>
              <a:t>241</a:t>
            </a:r>
          </a:p>
          <a:p>
            <a:pPr lvl="1"/>
            <a:r>
              <a:rPr lang="ja-JP" altLang="en-US" sz="2800" dirty="0" smtClean="0"/>
              <a:t>よのなかねかおかおかねかなのよ</a:t>
            </a:r>
            <a:endParaRPr lang="en-US" altLang="ja-JP" sz="2800" dirty="0" smtClean="0"/>
          </a:p>
        </p:txBody>
      </p:sp>
      <p:pic>
        <p:nvPicPr>
          <p:cNvPr id="5" name="図 4" descr="t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042" y="2824889"/>
            <a:ext cx="1115517" cy="1521160"/>
          </a:xfrm>
          <a:prstGeom prst="heart">
            <a:avLst/>
          </a:prstGeom>
          <a:ln w="28575" cmpd="sng">
            <a:solidFill>
              <a:srgbClr val="FF1EA5"/>
            </a:solidFill>
          </a:ln>
        </p:spPr>
      </p:pic>
      <p:sp>
        <p:nvSpPr>
          <p:cNvPr id="7" name="正方形/長方形 6"/>
          <p:cNvSpPr/>
          <p:nvPr/>
        </p:nvSpPr>
        <p:spPr>
          <a:xfrm>
            <a:off x="1223954" y="5298703"/>
            <a:ext cx="5703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(= I</a:t>
            </a:r>
            <a:r>
              <a:rPr lang="ja-JP" altLang="en-US" sz="2400" dirty="0" smtClean="0"/>
              <a:t>n </a:t>
            </a:r>
            <a:r>
              <a:rPr lang="ja-JP" altLang="en-US" sz="2400" dirty="0"/>
              <a:t>this </a:t>
            </a:r>
            <a:r>
              <a:rPr lang="ja-JP" altLang="en-US" sz="2400" dirty="0" smtClean="0"/>
              <a:t>world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ja-JP" altLang="en-US" sz="2400" dirty="0"/>
              <a:t>it is either money or face</a:t>
            </a:r>
            <a:r>
              <a:rPr lang="ja-JP" altLang="en-US" sz="2400" dirty="0" smtClean="0"/>
              <a:t>.</a:t>
            </a:r>
            <a:r>
              <a:rPr lang="en-US" altLang="ja-JP" sz="2400" dirty="0" smtClean="0"/>
              <a:t>)</a:t>
            </a:r>
            <a:endParaRPr lang="ja-JP" altLang="en-US" sz="2400" dirty="0"/>
          </a:p>
        </p:txBody>
      </p:sp>
      <p:pic>
        <p:nvPicPr>
          <p:cNvPr id="9" name="図 8" descr="okane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21" y="4590585"/>
            <a:ext cx="824678" cy="629464"/>
          </a:xfrm>
          <a:prstGeom prst="rect">
            <a:avLst/>
          </a:prstGeom>
        </p:spPr>
      </p:pic>
      <p:cxnSp>
        <p:nvCxnSpPr>
          <p:cNvPr id="12" name="直線矢印コネクタ 11"/>
          <p:cNvCxnSpPr/>
          <p:nvPr/>
        </p:nvCxnSpPr>
        <p:spPr>
          <a:xfrm>
            <a:off x="760661" y="3717086"/>
            <a:ext cx="417389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739671" y="4218930"/>
            <a:ext cx="1236020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60661" y="4761412"/>
            <a:ext cx="5266201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760661" y="5295426"/>
            <a:ext cx="5434126" cy="0"/>
          </a:xfrm>
          <a:prstGeom prst="straightConnector1">
            <a:avLst/>
          </a:prstGeom>
          <a:ln w="127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2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56979 0.131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90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280584"/>
            <a:ext cx="8568573" cy="4845580"/>
          </a:xfrm>
        </p:spPr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Smallest maximal palindromic factorization (SMPF) </a:t>
            </a:r>
            <a:br>
              <a:rPr lang="en-US" altLang="ja-JP" dirty="0" smtClean="0"/>
            </a:br>
            <a:r>
              <a:rPr lang="en-US" altLang="ja-JP" dirty="0" smtClean="0"/>
              <a:t>[</a:t>
            </a:r>
            <a:r>
              <a:rPr lang="en-US" altLang="ja-JP" dirty="0" err="1" smtClean="0"/>
              <a:t>Alatabbi</a:t>
            </a:r>
            <a:r>
              <a:rPr lang="en-US" altLang="ja-JP" dirty="0" smtClean="0"/>
              <a:t> et al., 2013]</a:t>
            </a:r>
          </a:p>
          <a:p>
            <a:pPr lvl="1"/>
            <a:r>
              <a:rPr kumimoji="1" lang="en-US" altLang="ja-JP" dirty="0" smtClean="0"/>
              <a:t>off-line</a:t>
            </a:r>
            <a:r>
              <a:rPr lang="en-US" altLang="ja-JP" dirty="0" smtClean="0"/>
              <a:t>, O(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time, O(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space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r>
              <a:rPr lang="en-US" altLang="ja-JP" dirty="0"/>
              <a:t>Smallest maximal palindromic </a:t>
            </a:r>
            <a:r>
              <a:rPr lang="en-US" altLang="ja-JP" dirty="0" smtClean="0"/>
              <a:t>factorization (SMPF)</a:t>
            </a:r>
            <a:endParaRPr lang="en-US" altLang="ja-JP" dirty="0"/>
          </a:p>
          <a:p>
            <a:pPr lvl="1"/>
            <a:r>
              <a:rPr lang="en-US" altLang="ja-JP" dirty="0"/>
              <a:t>on-</a:t>
            </a:r>
            <a:r>
              <a:rPr lang="en-US" altLang="ja-JP" dirty="0" smtClean="0"/>
              <a:t>line, O</a:t>
            </a:r>
            <a:r>
              <a:rPr lang="en-US" altLang="ja-JP" dirty="0"/>
              <a:t>(</a:t>
            </a:r>
            <a:r>
              <a:rPr lang="en-US" altLang="ja-JP" i="1" dirty="0"/>
              <a:t>n</a:t>
            </a:r>
            <a:r>
              <a:rPr lang="en-US" altLang="ja-JP" dirty="0"/>
              <a:t> log </a:t>
            </a:r>
            <a:r>
              <a:rPr lang="en-US" altLang="ja-JP" i="1" dirty="0"/>
              <a:t>n</a:t>
            </a:r>
            <a:r>
              <a:rPr lang="en-US" altLang="ja-JP" dirty="0"/>
              <a:t>) </a:t>
            </a:r>
            <a:r>
              <a:rPr lang="en-US" altLang="ja-JP" dirty="0" smtClean="0"/>
              <a:t>time, </a:t>
            </a:r>
            <a:r>
              <a:rPr lang="en-US" altLang="ja-JP" dirty="0"/>
              <a:t>O(</a:t>
            </a:r>
            <a:r>
              <a:rPr lang="en-US" altLang="ja-JP" i="1" dirty="0"/>
              <a:t>n</a:t>
            </a:r>
            <a:r>
              <a:rPr lang="en-US" altLang="ja-JP" dirty="0"/>
              <a:t>) </a:t>
            </a:r>
            <a:r>
              <a:rPr lang="en-US" altLang="ja-JP" dirty="0" smtClean="0"/>
              <a:t>space</a:t>
            </a:r>
          </a:p>
          <a:p>
            <a:r>
              <a:rPr lang="en-US" altLang="ja-JP" dirty="0"/>
              <a:t>Smallest palindromic </a:t>
            </a:r>
            <a:r>
              <a:rPr lang="en-US" altLang="ja-JP" dirty="0" smtClean="0"/>
              <a:t>factorization (SPF)</a:t>
            </a:r>
            <a:endParaRPr lang="en-US" altLang="ja-JP" dirty="0"/>
          </a:p>
          <a:p>
            <a:pPr lvl="1"/>
            <a:r>
              <a:rPr lang="en-US" altLang="ja-JP" dirty="0"/>
              <a:t>on-</a:t>
            </a:r>
            <a:r>
              <a:rPr lang="en-US" altLang="ja-JP" dirty="0" smtClean="0"/>
              <a:t>line, O</a:t>
            </a:r>
            <a:r>
              <a:rPr lang="en-US" altLang="ja-JP" dirty="0"/>
              <a:t>(</a:t>
            </a:r>
            <a:r>
              <a:rPr lang="en-US" altLang="ja-JP" i="1" dirty="0"/>
              <a:t>n</a:t>
            </a:r>
            <a:r>
              <a:rPr lang="en-US" altLang="ja-JP" dirty="0"/>
              <a:t> log </a:t>
            </a:r>
            <a:r>
              <a:rPr lang="en-US" altLang="ja-JP" i="1" dirty="0"/>
              <a:t>n</a:t>
            </a:r>
            <a:r>
              <a:rPr lang="en-US" altLang="ja-JP" dirty="0"/>
              <a:t>) </a:t>
            </a:r>
            <a:r>
              <a:rPr lang="en-US" altLang="ja-JP" dirty="0" smtClean="0"/>
              <a:t>time, </a:t>
            </a:r>
            <a:r>
              <a:rPr lang="en-US" altLang="ja-JP" dirty="0"/>
              <a:t>O(</a:t>
            </a:r>
            <a:r>
              <a:rPr lang="en-US" altLang="ja-JP" i="1" dirty="0"/>
              <a:t>n</a:t>
            </a:r>
            <a:r>
              <a:rPr lang="en-US" altLang="ja-JP" dirty="0"/>
              <a:t>) </a:t>
            </a:r>
            <a:r>
              <a:rPr lang="en-US" altLang="ja-JP" dirty="0" smtClean="0"/>
              <a:t>space</a:t>
            </a:r>
          </a:p>
          <a:p>
            <a:r>
              <a:rPr lang="en-US" altLang="ja-JP" dirty="0" smtClean="0"/>
              <a:t>Smallest palindromic cover (SPC)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off-line, on-line, </a:t>
            </a:r>
            <a:r>
              <a:rPr kumimoji="1" lang="en-US" altLang="ja-JP" dirty="0" smtClean="0"/>
              <a:t>O(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time, </a:t>
            </a:r>
            <a:r>
              <a:rPr kumimoji="1" lang="en-US" altLang="ja-JP" dirty="0" smtClean="0"/>
              <a:t>O(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)</a:t>
            </a:r>
            <a:r>
              <a:rPr lang="en-US" altLang="ja-JP" dirty="0"/>
              <a:t> </a:t>
            </a:r>
            <a:r>
              <a:rPr lang="en-US" altLang="ja-JP" dirty="0" smtClean="0"/>
              <a:t>space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Covers and factorizations with palindromes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457199" y="1350996"/>
            <a:ext cx="7141373" cy="162119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00" y="3678501"/>
            <a:ext cx="7141372" cy="277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199" y="1350996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2"/>
                </a:solidFill>
              </a:rPr>
              <a:t>Previous Work</a:t>
            </a:r>
            <a:endParaRPr kumimoji="1"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368229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This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Work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 bwMode="auto">
          <a:xfrm>
            <a:off x="6253696" y="4518662"/>
            <a:ext cx="2890304" cy="1736646"/>
          </a:xfrm>
          <a:prstGeom prst="wedgeRoundRectCallout">
            <a:avLst>
              <a:gd name="adj1" fmla="val -59915"/>
              <a:gd name="adj2" fmla="val -15143"/>
              <a:gd name="adj3" fmla="val 16667"/>
            </a:avLst>
          </a:prstGeom>
          <a:solidFill>
            <a:schemeClr val="bg1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lang="en-US" altLang="ja-JP" sz="2400" dirty="0">
                <a:latin typeface="Times New Roman" charset="0"/>
                <a:ea typeface="ＭＳ Ｐ明朝" charset="0"/>
                <a:cs typeface="ＭＳ Ｐ明朝" charset="0"/>
              </a:rPr>
              <a:t>I</a:t>
            </a:r>
            <a:r>
              <a:rPr lang="en-US" altLang="ja-JP" sz="2400" dirty="0" smtClean="0">
                <a:latin typeface="Times New Roman" charset="0"/>
                <a:ea typeface="ＭＳ Ｐ明朝" charset="0"/>
                <a:cs typeface="ＭＳ Ｐ明朝" charset="0"/>
              </a:rPr>
              <a:t>ndependently </a:t>
            </a:r>
            <a:r>
              <a:rPr lang="en-US" altLang="ja-JP" sz="2400" dirty="0" err="1" smtClean="0">
                <a:latin typeface="Times New Roman" charset="0"/>
                <a:ea typeface="ＭＳ Ｐ明朝" charset="0"/>
                <a:cs typeface="ＭＳ Ｐ明朝" charset="0"/>
              </a:rPr>
              <a:t>Fici</a:t>
            </a:r>
            <a:r>
              <a:rPr lang="en-US" altLang="ja-JP" sz="2400" dirty="0" smtClean="0">
                <a:latin typeface="Times New Roman" charset="0"/>
                <a:ea typeface="ＭＳ Ｐ明朝" charset="0"/>
                <a:cs typeface="ＭＳ Ｐ明朝" charset="0"/>
              </a:rPr>
              <a:t> et al. obtained the same result for SPF.(</a:t>
            </a:r>
            <a:r>
              <a:rPr lang="en-US" altLang="ja-JP" sz="2400" dirty="0" err="1" smtClean="0">
                <a:latin typeface="Times New Roman" charset="0"/>
                <a:ea typeface="ＭＳ Ｐ明朝" charset="0"/>
                <a:cs typeface="ＭＳ Ｐ明朝" charset="0"/>
              </a:rPr>
              <a:t>Arxiv</a:t>
            </a:r>
            <a:r>
              <a:rPr lang="en-US" altLang="ja-JP" sz="2400" dirty="0" smtClean="0">
                <a:latin typeface="Times New Roman" charset="0"/>
                <a:ea typeface="ＭＳ Ｐ明朝" charset="0"/>
                <a:cs typeface="ＭＳ Ｐ明朝" charset="0"/>
              </a:rPr>
              <a:t>, 2014)</a:t>
            </a:r>
            <a:endParaRPr kumimoji="1" lang="ja-JP" altLang="en-US" sz="2400" dirty="0" smtClean="0"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8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eme_of_habatakitai">
  <a:themeElements>
    <a:clrScheme name="TB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lab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00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algn="l">
          <a:defRPr b="1" i="1" dirty="0" smtClean="0">
            <a:solidFill>
              <a:srgbClr val="FF6600"/>
            </a:solidFill>
            <a:latin typeface="Times New Roman" charset="0"/>
            <a:ea typeface="ＭＳ Ｐ明朝" charset="0"/>
            <a:cs typeface="ＭＳ Ｐ明朝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B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theme_of_habatakitai.thmx</Template>
  <TotalTime>36894</TotalTime>
  <Words>3629</Words>
  <Application>Microsoft Macintosh PowerPoint</Application>
  <PresentationFormat>画面に合わせる (4:3)</PresentationFormat>
  <Paragraphs>487</Paragraphs>
  <Slides>40</Slides>
  <Notes>39</Notes>
  <HiddenSlides>2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theme_of_habatakitai</vt:lpstr>
      <vt:lpstr>Computing palindromic factorization and palindromic covers on-line</vt:lpstr>
      <vt:lpstr>Cover of string</vt:lpstr>
      <vt:lpstr>Cover of string</vt:lpstr>
      <vt:lpstr>Factorizations of string</vt:lpstr>
      <vt:lpstr>Factorizations of string</vt:lpstr>
      <vt:lpstr>Factorizations of string</vt:lpstr>
      <vt:lpstr>Palindrome</vt:lpstr>
      <vt:lpstr>Palindrome</vt:lpstr>
      <vt:lpstr>Covers and factorizations with palindromes</vt:lpstr>
      <vt:lpstr>Palindromic cover</vt:lpstr>
      <vt:lpstr>Palindromic cover</vt:lpstr>
      <vt:lpstr>Smallest palindromic cover</vt:lpstr>
      <vt:lpstr>Algorithm for smallest palindromic cover</vt:lpstr>
      <vt:lpstr>Maximal palindrome</vt:lpstr>
      <vt:lpstr>Maximal palindrome</vt:lpstr>
      <vt:lpstr>Maximal palindrome</vt:lpstr>
      <vt:lpstr>Algorithm For Smallest Palindromic Cover</vt:lpstr>
      <vt:lpstr>Algorithm For Smallest Palindromic Cover</vt:lpstr>
      <vt:lpstr>Algorithm For Smallest Palindromic Cover</vt:lpstr>
      <vt:lpstr>Algorithm For Smallest Palindromic Cover</vt:lpstr>
      <vt:lpstr>Algorithm For Smallest Palindromic Cover</vt:lpstr>
      <vt:lpstr>Palindromic factorization</vt:lpstr>
      <vt:lpstr>Palindromic factorization</vt:lpstr>
      <vt:lpstr>Smallest Palindromic factorization</vt:lpstr>
      <vt:lpstr>Algorithm for smallest palindromic factorization</vt:lpstr>
      <vt:lpstr>Algorithm for smallest palindromic factorization</vt:lpstr>
      <vt:lpstr>Algorithm for smallest palindromic factorization</vt:lpstr>
      <vt:lpstr>Algorithm for smallest palindromic factorization</vt:lpstr>
      <vt:lpstr>Algorithm for smallest palindromic factorization</vt:lpstr>
      <vt:lpstr>Property of suffix palindromes</vt:lpstr>
      <vt:lpstr>Property of suffix palindromes</vt:lpstr>
      <vt:lpstr>Smallest palindromic factorization</vt:lpstr>
      <vt:lpstr>Relationships between the sizes of palindromic cover and factorizations </vt:lpstr>
      <vt:lpstr>Relationships between the sizes of palindromic cover and factorizations </vt:lpstr>
      <vt:lpstr>Relationships between the sizes of palindromic cover and factorizations </vt:lpstr>
      <vt:lpstr>Relationships between the sizes of palindromic cover and factorizations </vt:lpstr>
      <vt:lpstr>Conclusion</vt:lpstr>
      <vt:lpstr>Open problems</vt:lpstr>
      <vt:lpstr>Algorithm For Smallest Palindromic Cover</vt:lpstr>
      <vt:lpstr>The sum of periods</vt:lpstr>
    </vt:vector>
  </TitlesOfParts>
  <Company>九州大学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杉本 志穂</dc:creator>
  <cp:lastModifiedBy>杉本 志穂</cp:lastModifiedBy>
  <cp:revision>544</cp:revision>
  <dcterms:created xsi:type="dcterms:W3CDTF">2014-01-16T12:39:55Z</dcterms:created>
  <dcterms:modified xsi:type="dcterms:W3CDTF">2014-06-13T09:49:05Z</dcterms:modified>
</cp:coreProperties>
</file>