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notesMasterIdLst>
    <p:notesMasterId r:id="rId41"/>
  </p:notesMasterIdLst>
  <p:sldIdLst>
    <p:sldId id="256" r:id="rId2"/>
    <p:sldId id="298" r:id="rId3"/>
    <p:sldId id="257" r:id="rId4"/>
    <p:sldId id="322" r:id="rId5"/>
    <p:sldId id="323" r:id="rId6"/>
    <p:sldId id="324" r:id="rId7"/>
    <p:sldId id="325" r:id="rId8"/>
    <p:sldId id="326" r:id="rId9"/>
    <p:sldId id="304" r:id="rId10"/>
    <p:sldId id="263" r:id="rId11"/>
    <p:sldId id="327" r:id="rId12"/>
    <p:sldId id="328" r:id="rId13"/>
    <p:sldId id="330" r:id="rId14"/>
    <p:sldId id="339" r:id="rId15"/>
    <p:sldId id="266" r:id="rId16"/>
    <p:sldId id="331" r:id="rId17"/>
    <p:sldId id="267" r:id="rId18"/>
    <p:sldId id="332" r:id="rId19"/>
    <p:sldId id="336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320" r:id="rId28"/>
    <p:sldId id="281" r:id="rId29"/>
    <p:sldId id="283" r:id="rId30"/>
    <p:sldId id="284" r:id="rId31"/>
    <p:sldId id="285" r:id="rId32"/>
    <p:sldId id="286" r:id="rId33"/>
    <p:sldId id="287" r:id="rId34"/>
    <p:sldId id="288" r:id="rId35"/>
    <p:sldId id="340" r:id="rId36"/>
    <p:sldId id="341" r:id="rId37"/>
    <p:sldId id="293" r:id="rId38"/>
    <p:sldId id="294" r:id="rId39"/>
    <p:sldId id="296" r:id="rId40"/>
  </p:sldIdLst>
  <p:sldSz cx="9144000" cy="6858000" type="screen4x3"/>
  <p:notesSz cx="6858000" cy="9144000"/>
  <p:embeddedFontLst>
    <p:embeddedFont>
      <p:font typeface="BN Matan" panose="02000500000000000000" pitchFamily="2" charset="-79"/>
      <p:regular r:id="rId42"/>
    </p:embeddedFont>
    <p:embeddedFont>
      <p:font typeface="Comic Sans MS" panose="030F0702030302020204" pitchFamily="66" charset="0"/>
      <p:regular r:id="rId43"/>
      <p:bold r:id="rId44"/>
    </p:embeddedFont>
    <p:embeddedFont>
      <p:font typeface="Akbar" panose="00000400000000000000" pitchFamily="2" charset="0"/>
      <p:regular r:id="rId45"/>
    </p:embeddedFont>
    <p:embeddedFont>
      <p:font typeface="KG Flavor And Frames Six" panose="02000000000000000000" pitchFamily="2" charset="0"/>
      <p:regular r:id="rId46"/>
    </p:embeddedFont>
    <p:embeddedFont>
      <p:font typeface="Arial Rounded MT Bold" panose="020F0704030504030204" pitchFamily="34" charset="0"/>
      <p:regular r:id="rId47"/>
    </p:embeddedFont>
    <p:embeddedFont>
      <p:font typeface="Cambria Math" panose="02040503050406030204" pitchFamily="18" charset="0"/>
      <p:regular r:id="rId48"/>
    </p:embeddedFont>
    <p:embeddedFont>
      <p:font typeface="Gill Sans Ultra Bold Condensed" panose="020B0A06020104020203" pitchFamily="34" charset="0"/>
      <p:regular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Aharoni" panose="02010803020104030203" pitchFamily="2" charset="-79"/>
      <p:bold r:id="rId54"/>
    </p:embeddedFont>
    <p:embeddedFont>
      <p:font typeface="ObjectumSexuality" panose="02000603000000000000" pitchFamily="2" charset="0"/>
      <p:regular r:id="rId55"/>
    </p:embeddedFont>
    <p:embeddedFont>
      <p:font typeface="Archistico" panose="02040802050405020203" pitchFamily="18" charset="0"/>
      <p:regular r:id="rId56"/>
      <p:bold r:id="rId57"/>
    </p:embeddedFont>
    <p:embeddedFont>
      <p:font typeface="MV Boli" panose="02000500030200090000" pitchFamily="2" charset="0"/>
      <p:regular r:id="rId58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FF33"/>
    <a:srgbClr val="FFCCCC"/>
    <a:srgbClr val="66FFFF"/>
    <a:srgbClr val="FF00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FB392D4-1FF6-4B75-83B7-6BB0F871C2E9}" type="datetimeFigureOut">
              <a:rPr lang="he-IL" smtClean="0"/>
              <a:t>י"ח/סיון/תשע"ד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7B7BDC5-5B9C-478E-83F2-8016F6693C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119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proved by..? (ref 11)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7BDC5-5B9C-478E-83F2-8016F6693C4A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6180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7BDC5-5B9C-478E-83F2-8016F6693C4A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6180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7BDC5-5B9C-478E-83F2-8016F6693C4A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6180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7BDC5-5B9C-478E-83F2-8016F6693C4A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6180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7BDC5-5B9C-478E-83F2-8016F6693C4A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6180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7BDC5-5B9C-478E-83F2-8016F6693C4A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6180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7BDC5-5B9C-478E-83F2-8016F6693C4A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6180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7BDC5-5B9C-478E-83F2-8016F6693C4A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6180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7BDC5-5B9C-478E-83F2-8016F6693C4A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6180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7BDC5-5B9C-478E-83F2-8016F6693C4A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6180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7BDC5-5B9C-478E-83F2-8016F6693C4A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6180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7BDC5-5B9C-478E-83F2-8016F6693C4A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6180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7BDC5-5B9C-478E-83F2-8016F6693C4A}" type="slidenum">
              <a:rPr lang="he-IL" smtClean="0"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61805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7BDC5-5B9C-478E-83F2-8016F6693C4A}" type="slidenum">
              <a:rPr lang="he-IL" smtClean="0"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61805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7BDC5-5B9C-478E-83F2-8016F6693C4A}" type="slidenum">
              <a:rPr lang="he-IL" smtClean="0"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61805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7BDC5-5B9C-478E-83F2-8016F6693C4A}" type="slidenum">
              <a:rPr lang="he-IL" smtClean="0"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61805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7BDC5-5B9C-478E-83F2-8016F6693C4A}" type="slidenum">
              <a:rPr lang="he-IL" smtClean="0"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61805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7BDC5-5B9C-478E-83F2-8016F6693C4A}" type="slidenum">
              <a:rPr lang="he-IL" smtClean="0"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61805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7BDC5-5B9C-478E-83F2-8016F6693C4A}" type="slidenum">
              <a:rPr lang="he-IL" smtClean="0"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61805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7BDC5-5B9C-478E-83F2-8016F6693C4A}" type="slidenum">
              <a:rPr lang="he-IL" smtClean="0"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61805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7BDC5-5B9C-478E-83F2-8016F6693C4A}" type="slidenum">
              <a:rPr lang="he-IL" smtClean="0"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61805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7BDC5-5B9C-478E-83F2-8016F6693C4A}" type="slidenum">
              <a:rPr lang="he-IL" smtClean="0"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6180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7BDC5-5B9C-478E-83F2-8016F6693C4A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61805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7BDC5-5B9C-478E-83F2-8016F6693C4A}" type="slidenum">
              <a:rPr lang="he-IL" smtClean="0"/>
              <a:t>39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6180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7BDC5-5B9C-478E-83F2-8016F6693C4A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6180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7BDC5-5B9C-478E-83F2-8016F6693C4A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6180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7BDC5-5B9C-478E-83F2-8016F6693C4A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6180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7BDC5-5B9C-478E-83F2-8016F6693C4A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6180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7BDC5-5B9C-478E-83F2-8016F6693C4A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6180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7BDC5-5B9C-478E-83F2-8016F6693C4A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6180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4BDE-3334-46E6-8E04-2E0C8A9BEE7A}" type="datetimeFigureOut">
              <a:rPr lang="he-IL" smtClean="0"/>
              <a:t>י"ח/סיון/תשע"ד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AA28-114F-4A24-A4BD-1E533A6EDC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31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4BDE-3334-46E6-8E04-2E0C8A9BEE7A}" type="datetimeFigureOut">
              <a:rPr lang="he-IL" smtClean="0"/>
              <a:t>י"ח/סיון/תשע"ד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AA28-114F-4A24-A4BD-1E533A6EDC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333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4BDE-3334-46E6-8E04-2E0C8A9BEE7A}" type="datetimeFigureOut">
              <a:rPr lang="he-IL" smtClean="0"/>
              <a:t>י"ח/סיון/תשע"ד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AA28-114F-4A24-A4BD-1E533A6EDC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374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4BDE-3334-46E6-8E04-2E0C8A9BEE7A}" type="datetimeFigureOut">
              <a:rPr lang="he-IL" smtClean="0"/>
              <a:t>י"ח/סיון/תשע"ד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AA28-114F-4A24-A4BD-1E533A6EDC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5685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4BDE-3334-46E6-8E04-2E0C8A9BEE7A}" type="datetimeFigureOut">
              <a:rPr lang="he-IL" smtClean="0"/>
              <a:t>י"ח/סיון/תשע"ד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AA28-114F-4A24-A4BD-1E533A6EDC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7715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4BDE-3334-46E6-8E04-2E0C8A9BEE7A}" type="datetimeFigureOut">
              <a:rPr lang="he-IL" smtClean="0"/>
              <a:t>י"ח/סיון/תשע"ד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AA28-114F-4A24-A4BD-1E533A6EDC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689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4BDE-3334-46E6-8E04-2E0C8A9BEE7A}" type="datetimeFigureOut">
              <a:rPr lang="he-IL" smtClean="0"/>
              <a:t>י"ח/סיון/תשע"ד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AA28-114F-4A24-A4BD-1E533A6EDC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483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4BDE-3334-46E6-8E04-2E0C8A9BEE7A}" type="datetimeFigureOut">
              <a:rPr lang="he-IL" smtClean="0"/>
              <a:t>י"ח/סיון/תשע"ד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AA28-114F-4A24-A4BD-1E533A6EDC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2527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4BDE-3334-46E6-8E04-2E0C8A9BEE7A}" type="datetimeFigureOut">
              <a:rPr lang="he-IL" smtClean="0"/>
              <a:t>י"ח/סיון/תשע"ד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AA28-114F-4A24-A4BD-1E533A6EDC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8432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4BDE-3334-46E6-8E04-2E0C8A9BEE7A}" type="datetimeFigureOut">
              <a:rPr lang="he-IL" smtClean="0"/>
              <a:t>י"ח/סיון/תשע"ד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AA28-114F-4A24-A4BD-1E533A6EDC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5803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4BDE-3334-46E6-8E04-2E0C8A9BEE7A}" type="datetimeFigureOut">
              <a:rPr lang="he-IL" smtClean="0"/>
              <a:t>י"ח/סיון/תשע"ד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AA28-114F-4A24-A4BD-1E533A6EDC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714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4BDE-3334-46E6-8E04-2E0C8A9BEE7A}" type="datetimeFigureOut">
              <a:rPr lang="he-IL" smtClean="0"/>
              <a:t>י"ח/סיון/תשע"ד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DAA28-114F-4A24-A4BD-1E533A6EDC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897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microsoft.com/office/2007/relationships/hdphoto" Target="../media/hdphoto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microsoft.com/office/2007/relationships/hdphoto" Target="../media/hdphoto1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cs typeface="BN Matan" panose="02000500000000000000" pitchFamily="2" charset="-79"/>
              </a:rPr>
              <a:t>Parameterized Complexity Analysis for the</a:t>
            </a:r>
            <a:br>
              <a:rPr lang="en-US" dirty="0" smtClean="0">
                <a:solidFill>
                  <a:schemeClr val="bg1"/>
                </a:solidFill>
                <a:cs typeface="BN Matan" panose="02000500000000000000" pitchFamily="2" charset="-79"/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Closest String with Wildcards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(CSW)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dirty="0">
                <a:solidFill>
                  <a:schemeClr val="bg1"/>
                </a:solidFill>
                <a:cs typeface="BN Matan" panose="02000500000000000000" pitchFamily="2" charset="-79"/>
              </a:rPr>
              <a:t>Problem</a:t>
            </a:r>
            <a:endParaRPr lang="he-IL" dirty="0">
              <a:solidFill>
                <a:schemeClr val="bg1"/>
              </a:solidFill>
              <a:cs typeface="BN Matan" panose="02000500000000000000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1752600"/>
          </a:xfrm>
        </p:spPr>
        <p:txBody>
          <a:bodyPr/>
          <a:lstStyle/>
          <a:p>
            <a:r>
              <a:rPr lang="en-US" spc="300" dirty="0" smtClean="0">
                <a:solidFill>
                  <a:schemeClr val="bg1"/>
                </a:solidFill>
                <a:latin typeface="+mj-lt"/>
              </a:rPr>
              <a:t>Danny </a:t>
            </a:r>
            <a:r>
              <a:rPr lang="en-US" spc="300" dirty="0" err="1" smtClean="0">
                <a:solidFill>
                  <a:schemeClr val="bg1"/>
                </a:solidFill>
                <a:latin typeface="+mj-lt"/>
              </a:rPr>
              <a:t>Hermelin</a:t>
            </a:r>
            <a:endParaRPr lang="en-US" spc="3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pc="300" dirty="0" err="1" smtClean="0">
                <a:solidFill>
                  <a:schemeClr val="bg1"/>
                </a:solidFill>
                <a:latin typeface="+mj-lt"/>
              </a:rPr>
              <a:t>Liat</a:t>
            </a:r>
            <a:r>
              <a:rPr lang="en-US" spc="3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pc="300" dirty="0" err="1" smtClean="0">
                <a:solidFill>
                  <a:schemeClr val="bg1"/>
                </a:solidFill>
                <a:latin typeface="+mj-lt"/>
              </a:rPr>
              <a:t>Rozenberg</a:t>
            </a:r>
            <a:endParaRPr lang="he-IL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6309320"/>
            <a:ext cx="79928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CPM    -    Moscow  -    June 2014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7101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BN Matan" panose="02000500000000000000" pitchFamily="2" charset="-79"/>
              </a:rPr>
              <a:t>Closest </a:t>
            </a: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cs typeface="BN Matan" panose="02000500000000000000" pitchFamily="2" charset="-79"/>
              </a:rPr>
              <a:t>String </a:t>
            </a:r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BN Matan" panose="02000500000000000000" pitchFamily="2" charset="-79"/>
              </a:rPr>
              <a:t>with Wildcards</a:t>
            </a:r>
            <a:endParaRPr lang="he-IL" dirty="0">
              <a:solidFill>
                <a:schemeClr val="tx2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chemeClr val="bg1"/>
                </a:solidFill>
              </a:rPr>
              <a:t>The input strings may include wildcard characters  </a:t>
            </a:r>
            <a:r>
              <a:rPr lang="en-US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*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* </a:t>
            </a:r>
            <a:r>
              <a:rPr lang="en-US" dirty="0" smtClean="0">
                <a:solidFill>
                  <a:schemeClr val="bg1"/>
                </a:solidFill>
                <a:cs typeface="MV Boli" panose="02000500030200090000" pitchFamily="2" charset="0"/>
              </a:rPr>
              <a:t>matches all characters in 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MV Boli" panose="02000500030200090000" pitchFamily="2" charset="0"/>
              </a:rPr>
              <a:t>∑</a:t>
            </a:r>
            <a:endParaRPr lang="en-US" dirty="0" smtClean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The closest string is required</a:t>
            </a:r>
            <a:r>
              <a:rPr lang="en-US" dirty="0" smtClean="0">
                <a:solidFill>
                  <a:schemeClr val="bg1"/>
                </a:solidFill>
                <a:latin typeface="MV Boli" panose="02000500030200090000" pitchFamily="2" charset="0"/>
              </a:rPr>
              <a:t> NOT </a:t>
            </a:r>
            <a:r>
              <a:rPr lang="en-US" dirty="0" smtClean="0">
                <a:solidFill>
                  <a:schemeClr val="bg1"/>
                </a:solidFill>
              </a:rPr>
              <a:t>to contain any wildcards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5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6165315" y="1269304"/>
            <a:ext cx="2295117" cy="215969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Oval 28"/>
          <p:cNvSpPr/>
          <p:nvPr/>
        </p:nvSpPr>
        <p:spPr>
          <a:xfrm>
            <a:off x="107504" y="1269304"/>
            <a:ext cx="2295117" cy="21596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cs typeface="BN Matan" panose="02000500000000000000" pitchFamily="2" charset="-79"/>
              </a:rPr>
              <a:t>Closest String with Wildcards</a:t>
            </a:r>
            <a:endParaRPr lang="he-IL" dirty="0">
              <a:solidFill>
                <a:schemeClr val="bg1"/>
              </a:solidFill>
              <a:latin typeface="Archistico" panose="02040802050405020203" pitchFamily="18" charset="0"/>
              <a:cs typeface="BN Matan" panose="02000500000000000000" pitchFamily="2" charset="-79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9512" y="3472951"/>
            <a:ext cx="5328592" cy="2836369"/>
            <a:chOff x="179512" y="3472951"/>
            <a:chExt cx="5328592" cy="2836369"/>
          </a:xfrm>
        </p:grpSpPr>
        <p:sp>
          <p:nvSpPr>
            <p:cNvPr id="14" name="TextBox 13"/>
            <p:cNvSpPr txBox="1"/>
            <p:nvPr/>
          </p:nvSpPr>
          <p:spPr>
            <a:xfrm>
              <a:off x="179512" y="3472951"/>
              <a:ext cx="5328592" cy="123110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V Boli" panose="02000500030200090000" pitchFamily="2" charset="0"/>
                  <a:cs typeface="MV Boli" panose="02000500030200090000" pitchFamily="2" charset="0"/>
                </a:rPr>
                <a:t>S = </a:t>
              </a:r>
              <a:r>
                <a:rPr lang="en-US" sz="2800" dirty="0">
                  <a:solidFill>
                    <a:schemeClr val="bg1"/>
                  </a:solidFill>
                </a:rPr>
                <a:t>{“c * a </a:t>
              </a:r>
              <a:r>
                <a:rPr lang="en-US" sz="2800" dirty="0" smtClean="0">
                  <a:solidFill>
                    <a:schemeClr val="bg1"/>
                  </a:solidFill>
                </a:rPr>
                <a:t>t</a:t>
              </a:r>
              <a:r>
                <a:rPr lang="en-US" sz="2800" dirty="0">
                  <a:solidFill>
                    <a:schemeClr val="bg1"/>
                  </a:solidFill>
                </a:rPr>
                <a:t>”, “t c * </a:t>
              </a:r>
              <a:r>
                <a:rPr lang="en-US" sz="2800" dirty="0" smtClean="0">
                  <a:solidFill>
                    <a:schemeClr val="bg1"/>
                  </a:solidFill>
                </a:rPr>
                <a:t>c</a:t>
              </a:r>
              <a:r>
                <a:rPr lang="en-US" sz="2800" dirty="0">
                  <a:solidFill>
                    <a:schemeClr val="bg1"/>
                  </a:solidFill>
                </a:rPr>
                <a:t>”, “* g a *” </a:t>
              </a:r>
              <a:r>
                <a:rPr lang="en-US" sz="2800" dirty="0" smtClean="0">
                  <a:solidFill>
                    <a:schemeClr val="bg1"/>
                  </a:solidFill>
                </a:rPr>
                <a:t>}</a:t>
              </a:r>
            </a:p>
            <a:p>
              <a:pPr algn="l" rtl="0"/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V Boli" panose="02000500030200090000" pitchFamily="2" charset="0"/>
                  <a:cs typeface="MV Boli" panose="02000500030200090000" pitchFamily="2" charset="0"/>
                </a:rPr>
                <a:t>d = 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he-IL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57913" y="5157192"/>
              <a:ext cx="95050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he-IL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64915" y="4924325"/>
              <a:ext cx="1343503" cy="138499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800" dirty="0">
                  <a:solidFill>
                    <a:schemeClr val="bg1"/>
                  </a:solidFill>
                </a:rPr>
                <a:t>c * a t </a:t>
              </a:r>
              <a:endParaRPr lang="en-US" sz="2800" dirty="0" smtClean="0">
                <a:solidFill>
                  <a:schemeClr val="bg1"/>
                </a:solidFill>
              </a:endParaRPr>
            </a:p>
            <a:p>
              <a:pPr algn="l" rtl="0"/>
              <a:r>
                <a:rPr lang="en-US" sz="2800" dirty="0" smtClean="0">
                  <a:solidFill>
                    <a:schemeClr val="bg1"/>
                  </a:solidFill>
                </a:rPr>
                <a:t>t </a:t>
              </a:r>
              <a:r>
                <a:rPr lang="en-US" sz="2800" dirty="0">
                  <a:solidFill>
                    <a:schemeClr val="bg1"/>
                  </a:solidFill>
                </a:rPr>
                <a:t>c * c </a:t>
              </a:r>
              <a:endParaRPr lang="en-US" sz="2800" dirty="0" smtClean="0">
                <a:solidFill>
                  <a:schemeClr val="bg1"/>
                </a:solidFill>
              </a:endParaRPr>
            </a:p>
            <a:p>
              <a:pPr algn="l" rtl="0"/>
              <a:r>
                <a:rPr lang="en-US" sz="2800" dirty="0" smtClean="0">
                  <a:solidFill>
                    <a:schemeClr val="bg1"/>
                  </a:solidFill>
                </a:rPr>
                <a:t>* </a:t>
              </a:r>
              <a:r>
                <a:rPr lang="en-US" sz="2800" dirty="0">
                  <a:solidFill>
                    <a:schemeClr val="bg1"/>
                  </a:solidFill>
                </a:rPr>
                <a:t>g a *</a:t>
              </a:r>
              <a:endParaRPr lang="he-IL" sz="2800" dirty="0"/>
            </a:p>
          </p:txBody>
        </p:sp>
        <p:sp>
          <p:nvSpPr>
            <p:cNvPr id="18" name="Left Bracket 17"/>
            <p:cNvSpPr/>
            <p:nvPr/>
          </p:nvSpPr>
          <p:spPr>
            <a:xfrm>
              <a:off x="2446102" y="5157192"/>
              <a:ext cx="46422" cy="1008112"/>
            </a:xfrm>
            <a:prstGeom prst="leftBracket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Left Bracket 18"/>
            <p:cNvSpPr/>
            <p:nvPr/>
          </p:nvSpPr>
          <p:spPr>
            <a:xfrm rot="5400000">
              <a:off x="3017308" y="4471932"/>
              <a:ext cx="45719" cy="950505"/>
            </a:xfrm>
            <a:prstGeom prst="leftBracket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34292" y="5341858"/>
              <a:ext cx="43869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400" dirty="0" smtClean="0">
                  <a:solidFill>
                    <a:schemeClr val="bg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</a:t>
              </a:r>
              <a:endParaRPr lang="he-IL" sz="24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38566" y="4509120"/>
              <a:ext cx="43869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400" dirty="0" smtClean="0">
                  <a:solidFill>
                    <a:schemeClr val="bg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n</a:t>
              </a:r>
              <a:endParaRPr lang="he-IL" sz="2400" dirty="0">
                <a:solidFill>
                  <a:schemeClr val="bg1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57854">
              <a:off x="3186105" y="4015044"/>
              <a:ext cx="959209" cy="662017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84807" y="1804621"/>
            <a:ext cx="198293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cs typeface="MV Boli" panose="02000500030200090000" pitchFamily="2" charset="0"/>
              </a:rPr>
              <a:t>input :</a:t>
            </a:r>
          </a:p>
          <a:p>
            <a:pPr algn="l" rtl="0"/>
            <a:r>
              <a:rPr lang="en-US" sz="2800" b="1" dirty="0" smtClean="0">
                <a:cs typeface="MV Boli" panose="02000500030200090000" pitchFamily="2" charset="0"/>
              </a:rPr>
              <a:t> </a:t>
            </a:r>
            <a:r>
              <a:rPr lang="en-US" sz="2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 </a:t>
            </a:r>
            <a:r>
              <a:rPr lang="en-US" sz="2800" b="1" dirty="0" smtClean="0">
                <a:cs typeface="MV Boli" panose="02000500030200090000" pitchFamily="2" charset="0"/>
              </a:rPr>
              <a:t>and</a:t>
            </a:r>
            <a:r>
              <a:rPr lang="en-US" sz="2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d</a:t>
            </a:r>
            <a:endParaRPr lang="he-IL" sz="2000" b="1" dirty="0">
              <a:latin typeface="MV Boli" panose="0200050003020009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47373" y="1772816"/>
            <a:ext cx="198293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cs typeface="MV Boli" panose="02000500030200090000" pitchFamily="2" charset="0"/>
              </a:rPr>
              <a:t>Output :</a:t>
            </a:r>
          </a:p>
          <a:p>
            <a:pPr algn="l" rtl="0"/>
            <a:r>
              <a:rPr lang="en-US" sz="2800" b="1" dirty="0" smtClean="0">
                <a:cs typeface="MV Boli" panose="02000500030200090000" pitchFamily="2" charset="0"/>
              </a:rPr>
              <a:t> </a:t>
            </a:r>
            <a:r>
              <a:rPr lang="en-US" sz="2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endParaRPr lang="he-IL" sz="2000" b="1" dirty="0">
              <a:latin typeface="MV Boli" panose="0200050003020009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27769"/>
            <a:ext cx="45719" cy="509004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637497" y="3913892"/>
            <a:ext cx="1693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/>
            <a:r>
              <a:rPr lang="en-US" sz="28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 =</a:t>
            </a:r>
            <a:r>
              <a:rPr lang="en-US" sz="2800" dirty="0" smtClean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t </a:t>
            </a:r>
            <a:r>
              <a:rPr lang="en-US" sz="2800" dirty="0" smtClean="0">
                <a:solidFill>
                  <a:schemeClr val="bg1"/>
                </a:solidFill>
              </a:rPr>
              <a:t>c a t</a:t>
            </a:r>
          </a:p>
        </p:txBody>
      </p:sp>
    </p:spTree>
    <p:extLst>
      <p:ext uri="{BB962C8B-B14F-4D97-AF65-F5344CB8AC3E}">
        <p14:creationId xmlns:p14="http://schemas.microsoft.com/office/powerpoint/2010/main" val="116202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6165315" y="1269304"/>
            <a:ext cx="2295117" cy="215969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Oval 29"/>
          <p:cNvSpPr/>
          <p:nvPr/>
        </p:nvSpPr>
        <p:spPr>
          <a:xfrm>
            <a:off x="107504" y="1269304"/>
            <a:ext cx="2295117" cy="21596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Rounded Rectangle 25"/>
          <p:cNvSpPr/>
          <p:nvPr/>
        </p:nvSpPr>
        <p:spPr>
          <a:xfrm>
            <a:off x="2851336" y="5840208"/>
            <a:ext cx="288032" cy="41549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Rounded Rectangle 26"/>
          <p:cNvSpPr/>
          <p:nvPr/>
        </p:nvSpPr>
        <p:spPr>
          <a:xfrm>
            <a:off x="3311998" y="5391610"/>
            <a:ext cx="288032" cy="41549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Rounded Rectangle 27"/>
          <p:cNvSpPr/>
          <p:nvPr/>
        </p:nvSpPr>
        <p:spPr>
          <a:xfrm>
            <a:off x="2564915" y="4989179"/>
            <a:ext cx="288032" cy="41549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cs typeface="BN Matan" panose="02000500000000000000" pitchFamily="2" charset="-79"/>
              </a:rPr>
              <a:t>Closest String with Wildcards</a:t>
            </a:r>
            <a:endParaRPr lang="he-IL" dirty="0">
              <a:solidFill>
                <a:schemeClr val="bg1"/>
              </a:solidFill>
              <a:latin typeface="Archistico" panose="02040802050405020203" pitchFamily="18" charset="0"/>
              <a:cs typeface="BN Matan" panose="02000500000000000000" pitchFamily="2" charset="-79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37497" y="3913892"/>
            <a:ext cx="1693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/>
            <a:r>
              <a:rPr lang="en-US" sz="28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 =</a:t>
            </a:r>
            <a:r>
              <a:rPr lang="en-US" sz="2800" dirty="0" smtClean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t </a:t>
            </a:r>
            <a:r>
              <a:rPr lang="en-US" sz="2800" dirty="0" smtClean="0">
                <a:solidFill>
                  <a:schemeClr val="bg1"/>
                </a:solidFill>
              </a:rPr>
              <a:t>c a 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9512" y="3472951"/>
            <a:ext cx="5328592" cy="2836369"/>
            <a:chOff x="179512" y="3472951"/>
            <a:chExt cx="5328592" cy="2836369"/>
          </a:xfrm>
        </p:grpSpPr>
        <p:sp>
          <p:nvSpPr>
            <p:cNvPr id="14" name="TextBox 13"/>
            <p:cNvSpPr txBox="1"/>
            <p:nvPr/>
          </p:nvSpPr>
          <p:spPr>
            <a:xfrm>
              <a:off x="179512" y="3472951"/>
              <a:ext cx="5328592" cy="123110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V Boli" panose="02000500030200090000" pitchFamily="2" charset="0"/>
                  <a:cs typeface="MV Boli" panose="02000500030200090000" pitchFamily="2" charset="0"/>
                </a:rPr>
                <a:t>S = </a:t>
              </a:r>
              <a:r>
                <a:rPr lang="en-US" sz="2800" dirty="0">
                  <a:solidFill>
                    <a:schemeClr val="bg1"/>
                  </a:solidFill>
                </a:rPr>
                <a:t>{“c * a </a:t>
              </a:r>
              <a:r>
                <a:rPr lang="en-US" sz="2800" dirty="0" smtClean="0">
                  <a:solidFill>
                    <a:schemeClr val="bg1"/>
                  </a:solidFill>
                </a:rPr>
                <a:t>t</a:t>
              </a:r>
              <a:r>
                <a:rPr lang="en-US" sz="2800" dirty="0">
                  <a:solidFill>
                    <a:schemeClr val="bg1"/>
                  </a:solidFill>
                </a:rPr>
                <a:t>”, “t c * </a:t>
              </a:r>
              <a:r>
                <a:rPr lang="en-US" sz="2800" dirty="0" smtClean="0">
                  <a:solidFill>
                    <a:schemeClr val="bg1"/>
                  </a:solidFill>
                </a:rPr>
                <a:t>c</a:t>
              </a:r>
              <a:r>
                <a:rPr lang="en-US" sz="2800" dirty="0">
                  <a:solidFill>
                    <a:schemeClr val="bg1"/>
                  </a:solidFill>
                </a:rPr>
                <a:t>”, “* g a *” </a:t>
              </a:r>
              <a:r>
                <a:rPr lang="en-US" sz="2800" dirty="0" smtClean="0">
                  <a:solidFill>
                    <a:schemeClr val="bg1"/>
                  </a:solidFill>
                </a:rPr>
                <a:t>}</a:t>
              </a:r>
            </a:p>
            <a:p>
              <a:pPr algn="l" rtl="0"/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V Boli" panose="02000500030200090000" pitchFamily="2" charset="0"/>
                  <a:cs typeface="MV Boli" panose="02000500030200090000" pitchFamily="2" charset="0"/>
                </a:rPr>
                <a:t>d = 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he-IL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57913" y="5157192"/>
              <a:ext cx="95050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he-IL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64915" y="4924325"/>
              <a:ext cx="1343503" cy="138499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800" dirty="0"/>
                <a:t>c</a:t>
              </a:r>
              <a:r>
                <a:rPr lang="en-US" sz="2800" dirty="0">
                  <a:solidFill>
                    <a:schemeClr val="bg1"/>
                  </a:solidFill>
                </a:rPr>
                <a:t> * a t </a:t>
              </a:r>
              <a:endParaRPr lang="en-US" sz="2800" dirty="0" smtClean="0">
                <a:solidFill>
                  <a:schemeClr val="bg1"/>
                </a:solidFill>
              </a:endParaRPr>
            </a:p>
            <a:p>
              <a:pPr algn="l" rtl="0"/>
              <a:r>
                <a:rPr lang="en-US" sz="2800" dirty="0" smtClean="0">
                  <a:solidFill>
                    <a:schemeClr val="bg1"/>
                  </a:solidFill>
                </a:rPr>
                <a:t>t </a:t>
              </a:r>
              <a:r>
                <a:rPr lang="en-US" sz="2800" dirty="0">
                  <a:solidFill>
                    <a:schemeClr val="bg1"/>
                  </a:solidFill>
                </a:rPr>
                <a:t>c * </a:t>
              </a:r>
              <a:r>
                <a:rPr lang="en-US" sz="2800" dirty="0"/>
                <a:t>c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endParaRPr lang="en-US" sz="2800" dirty="0" smtClean="0">
                <a:solidFill>
                  <a:schemeClr val="bg1"/>
                </a:solidFill>
              </a:endParaRPr>
            </a:p>
            <a:p>
              <a:pPr algn="l" rtl="0"/>
              <a:r>
                <a:rPr lang="en-US" sz="2800" dirty="0" smtClean="0">
                  <a:solidFill>
                    <a:schemeClr val="bg1"/>
                  </a:solidFill>
                </a:rPr>
                <a:t>* </a:t>
              </a:r>
              <a:r>
                <a:rPr lang="en-US" sz="2800" dirty="0"/>
                <a:t>g</a:t>
              </a:r>
              <a:r>
                <a:rPr lang="en-US" sz="2800" dirty="0">
                  <a:solidFill>
                    <a:schemeClr val="bg1"/>
                  </a:solidFill>
                </a:rPr>
                <a:t> a *</a:t>
              </a:r>
              <a:endParaRPr lang="he-IL" sz="2800" dirty="0"/>
            </a:p>
          </p:txBody>
        </p:sp>
        <p:sp>
          <p:nvSpPr>
            <p:cNvPr id="18" name="Left Bracket 17"/>
            <p:cNvSpPr/>
            <p:nvPr/>
          </p:nvSpPr>
          <p:spPr>
            <a:xfrm>
              <a:off x="2446102" y="5157192"/>
              <a:ext cx="46422" cy="1008112"/>
            </a:xfrm>
            <a:prstGeom prst="leftBracket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Left Bracket 18"/>
            <p:cNvSpPr/>
            <p:nvPr/>
          </p:nvSpPr>
          <p:spPr>
            <a:xfrm rot="5400000">
              <a:off x="3017308" y="4471932"/>
              <a:ext cx="45719" cy="950505"/>
            </a:xfrm>
            <a:prstGeom prst="leftBracket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34292" y="5341858"/>
              <a:ext cx="43869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400" dirty="0" smtClean="0">
                  <a:solidFill>
                    <a:schemeClr val="bg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</a:t>
              </a:r>
              <a:endParaRPr lang="he-IL" sz="24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38566" y="4509120"/>
              <a:ext cx="43869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400" dirty="0" smtClean="0">
                  <a:solidFill>
                    <a:schemeClr val="bg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n</a:t>
              </a:r>
              <a:endParaRPr lang="he-IL" sz="2400" dirty="0">
                <a:solidFill>
                  <a:schemeClr val="bg1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57854">
              <a:off x="3186105" y="4015044"/>
              <a:ext cx="959209" cy="662017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84807" y="1804621"/>
            <a:ext cx="198293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cs typeface="MV Boli" panose="02000500030200090000" pitchFamily="2" charset="0"/>
              </a:rPr>
              <a:t>input :</a:t>
            </a:r>
          </a:p>
          <a:p>
            <a:pPr algn="l" rtl="0"/>
            <a:r>
              <a:rPr lang="en-US" sz="2800" b="1" dirty="0" smtClean="0">
                <a:cs typeface="MV Boli" panose="02000500030200090000" pitchFamily="2" charset="0"/>
              </a:rPr>
              <a:t> </a:t>
            </a:r>
            <a:r>
              <a:rPr lang="en-US" sz="2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 </a:t>
            </a:r>
            <a:r>
              <a:rPr lang="en-US" sz="2800" b="1" dirty="0" smtClean="0">
                <a:cs typeface="MV Boli" panose="02000500030200090000" pitchFamily="2" charset="0"/>
              </a:rPr>
              <a:t>and</a:t>
            </a:r>
            <a:r>
              <a:rPr lang="en-US" sz="2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d</a:t>
            </a:r>
            <a:endParaRPr lang="he-IL" sz="2000" b="1" dirty="0">
              <a:latin typeface="MV Boli" panose="0200050003020009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47373" y="1772816"/>
            <a:ext cx="198293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cs typeface="MV Boli" panose="02000500030200090000" pitchFamily="2" charset="0"/>
              </a:rPr>
              <a:t>Output :</a:t>
            </a:r>
          </a:p>
          <a:p>
            <a:pPr algn="l" rtl="0"/>
            <a:r>
              <a:rPr lang="en-US" sz="2800" b="1" dirty="0" smtClean="0">
                <a:cs typeface="MV Boli" panose="02000500030200090000" pitchFamily="2" charset="0"/>
              </a:rPr>
              <a:t> </a:t>
            </a:r>
            <a:r>
              <a:rPr lang="en-US" sz="2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endParaRPr lang="he-IL" sz="2000" b="1" dirty="0">
              <a:latin typeface="MV Boli" panose="0200050003020009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27769"/>
            <a:ext cx="45719" cy="509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solidFill>
                  <a:schemeClr val="bg1"/>
                </a:solidFill>
              </a:rPr>
              <a:t>Generalization of the classical Closest String problem</a:t>
            </a:r>
          </a:p>
          <a:p>
            <a:pPr marL="0" indent="0" algn="l" rtl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For biological applications, the wildcards version represents more realistic data</a:t>
            </a:r>
          </a:p>
          <a:p>
            <a:pPr algn="l" rtl="0"/>
            <a:endParaRPr lang="en-US" dirty="0">
              <a:solidFill>
                <a:schemeClr val="bg1"/>
              </a:solidFill>
            </a:endParaRPr>
          </a:p>
          <a:p>
            <a:pPr marL="0" indent="0" algn="l" rtl="0">
              <a:buNone/>
            </a:pP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cs typeface="BN Matan" panose="02000500000000000000" pitchFamily="2" charset="-79"/>
              </a:rPr>
              <a:t>Closest String with Wildcards</a:t>
            </a:r>
            <a:endParaRPr lang="he-IL" dirty="0">
              <a:solidFill>
                <a:schemeClr val="bg1"/>
              </a:solidFill>
              <a:latin typeface="MV Boli" panose="02000500030200090000" pitchFamily="2" charset="0"/>
              <a:cs typeface="BN Matan" panose="02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3928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chemeClr val="bg1"/>
                </a:solidFill>
              </a:rPr>
              <a:t>Many biological applications ask for a representative string that satisfy a distance constraint from a set of generated sequences</a:t>
            </a:r>
          </a:p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These sequences are subject to errors or have missing fragments, which create gaps that we model as wildcards</a:t>
            </a:r>
          </a:p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l" rtl="0"/>
            <a:endParaRPr lang="en-US" dirty="0">
              <a:solidFill>
                <a:schemeClr val="bg1"/>
              </a:solidFill>
            </a:endParaRPr>
          </a:p>
          <a:p>
            <a:pPr marL="0" indent="0" algn="l" rtl="0">
              <a:buNone/>
            </a:pP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cs typeface="BN Matan" panose="02000500000000000000" pitchFamily="2" charset="-79"/>
              </a:rPr>
              <a:t>Closest String with Wildcards</a:t>
            </a:r>
            <a:endParaRPr lang="he-IL" dirty="0">
              <a:solidFill>
                <a:schemeClr val="bg1"/>
              </a:solidFill>
              <a:latin typeface="MV Boli" panose="02000500030200090000" pitchFamily="2" charset="0"/>
              <a:cs typeface="BN Matan" panose="02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9266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chemeClr val="bg1"/>
                </a:solidFill>
              </a:rPr>
              <a:t>Mentioned as a possible extension of the 1-region problem described in </a:t>
            </a:r>
            <a:r>
              <a:rPr lang="en-US" dirty="0" err="1" smtClean="0">
                <a:solidFill>
                  <a:schemeClr val="bg1"/>
                </a:solidFill>
              </a:rPr>
              <a:t>Stojanovic</a:t>
            </a:r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</a:t>
            </a:r>
            <a:r>
              <a:rPr lang="en-US" dirty="0" smtClean="0">
                <a:solidFill>
                  <a:schemeClr val="bg1"/>
                </a:solidFill>
              </a:rPr>
              <a:t> (1997)</a:t>
            </a:r>
          </a:p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Yet, 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he problem left open</a:t>
            </a:r>
          </a:p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As far as we know, there are no published results for this problem</a:t>
            </a:r>
            <a:endParaRPr lang="en-US" dirty="0">
              <a:solidFill>
                <a:schemeClr val="bg1"/>
              </a:solidFill>
            </a:endParaRPr>
          </a:p>
          <a:p>
            <a:pPr marL="0" indent="0" algn="l" rtl="0">
              <a:buNone/>
            </a:pP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cs typeface="BN Matan" panose="02000500000000000000" pitchFamily="2" charset="-79"/>
              </a:rPr>
              <a:t>Closest String with Wildcards</a:t>
            </a:r>
            <a:endParaRPr lang="he-IL" dirty="0">
              <a:solidFill>
                <a:schemeClr val="bg1"/>
              </a:solidFill>
              <a:latin typeface="MV Boli" panose="02000500030200090000" pitchFamily="2" charset="0"/>
              <a:cs typeface="BN Matan" panose="02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3202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chemeClr val="bg1"/>
                </a:solidFill>
              </a:rPr>
              <a:t>CSW is NP-hard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Parameterized complexity of:</a:t>
            </a:r>
          </a:p>
          <a:p>
            <a:pPr algn="l" rtl="0"/>
            <a:endParaRPr lang="he-IL" dirty="0">
              <a:solidFill>
                <a:srgbClr val="FFC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BN Matan" panose="02000500000000000000" pitchFamily="2" charset="-79"/>
              </a:rPr>
              <a:t>Our results</a:t>
            </a:r>
            <a:endParaRPr lang="he-IL" dirty="0">
              <a:solidFill>
                <a:schemeClr val="bg1"/>
              </a:solidFill>
              <a:latin typeface="MV Boli" panose="02000500030200090000" pitchFamily="2" charset="0"/>
              <a:cs typeface="BN Matan" panose="02000500000000000000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80049"/>
            <a:ext cx="4248472" cy="3935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3399383"/>
            <a:ext cx="33123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m   # input strings</a:t>
            </a:r>
            <a:endParaRPr lang="he-IL" sz="2400" dirty="0">
              <a:latin typeface="MV Boli" panose="0200050003020009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3903439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n    strings length</a:t>
            </a:r>
            <a:endParaRPr lang="he-IL" sz="2400" dirty="0">
              <a:latin typeface="MV Boli" panose="0200050003020009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4437112"/>
            <a:ext cx="33123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d</a:t>
            </a:r>
            <a:r>
              <a:rPr lang="en-US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   distance bound</a:t>
            </a:r>
            <a:endParaRPr lang="he-IL" sz="2400" dirty="0">
              <a:latin typeface="MV Boli" panose="0200050003020009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4941168"/>
            <a:ext cx="367240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k</a:t>
            </a:r>
            <a:r>
              <a:rPr lang="en-US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   min # of wildcards</a:t>
            </a:r>
          </a:p>
          <a:p>
            <a:pPr algn="l" rtl="0"/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   in any string</a:t>
            </a:r>
            <a:endParaRPr lang="he-IL" sz="2400" dirty="0">
              <a:latin typeface="MV Boli" panose="0200050003020009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92599">
            <a:off x="6300859" y="2393343"/>
            <a:ext cx="2521110" cy="27283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60232" y="2930168"/>
            <a:ext cx="208823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whether or not these yield </a:t>
            </a:r>
            <a:r>
              <a:rPr lang="en-US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fixed-parameter </a:t>
            </a:r>
            <a:r>
              <a:rPr lang="en-US" sz="2400" dirty="0" smtClean="0"/>
              <a:t>algorithms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94205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solidFill>
                  <a:schemeClr val="bg1"/>
                </a:solidFill>
                <a:cs typeface="MV Boli" panose="02000500030200090000" pitchFamily="2" charset="0"/>
              </a:rPr>
              <a:t>A</a:t>
            </a:r>
            <a:r>
              <a:rPr lang="en-US" dirty="0" smtClean="0">
                <a:solidFill>
                  <a:schemeClr val="bg1"/>
                </a:solidFill>
                <a:cs typeface="MV Boli" panose="02000500030200090000" pitchFamily="2" charset="0"/>
              </a:rPr>
              <a:t> problem is </a:t>
            </a:r>
            <a:r>
              <a:rPr lang="en-US" sz="28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Fixed-Parameter </a:t>
            </a: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T</a:t>
            </a:r>
            <a:r>
              <a:rPr lang="en-US" sz="28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ractable (FPT)</a:t>
            </a: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cs typeface="MV Boli" panose="02000500030200090000" pitchFamily="2" charset="0"/>
              </a:rPr>
              <a:t>if it has a solution in time </a:t>
            </a:r>
          </a:p>
          <a:p>
            <a:pPr algn="l" rtl="0"/>
            <a:endParaRPr lang="he-IL" dirty="0">
              <a:solidFill>
                <a:schemeClr val="bg1"/>
              </a:solidFill>
              <a:cs typeface="MV Boli" panose="02000500030200090000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BN Matan" panose="02000500000000000000" pitchFamily="2" charset="-79"/>
              </a:rPr>
              <a:t>Parameterized Complexity</a:t>
            </a:r>
            <a:endParaRPr lang="he-IL" dirty="0">
              <a:solidFill>
                <a:schemeClr val="bg1"/>
              </a:solidFill>
              <a:latin typeface="MV Boli" panose="02000500030200090000" pitchFamily="2" charset="0"/>
              <a:cs typeface="BN Matan" panose="02000500000000000000" pitchFamily="2" charset="-79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347864" y="3140968"/>
                <a:ext cx="2208425" cy="60529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320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he-IL" sz="3200" dirty="0">
                              <a:solidFill>
                                <a:schemeClr val="bg1"/>
                              </a:solidFill>
                            </a:rPr>
                            <m:t>·</m:t>
                          </m:r>
                          <m:r>
                            <a:rPr lang="en-US" sz="3200" b="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𝑂</m:t>
                          </m:r>
                          <m:r>
                            <a:rPr lang="en-US" sz="3200" b="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3200" b="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he-IL" sz="3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3140968"/>
                <a:ext cx="2208425" cy="6052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875">
            <a:off x="3767995" y="3664926"/>
            <a:ext cx="381335" cy="1021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7119">
            <a:off x="4753285" y="3679324"/>
            <a:ext cx="381335" cy="1021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0" y="4581128"/>
            <a:ext cx="16561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chemeClr val="bg1"/>
                </a:solidFill>
              </a:rPr>
              <a:t>parameter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4581128"/>
            <a:ext cx="21602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chemeClr val="bg1"/>
                </a:solidFill>
              </a:rPr>
              <a:t>Input length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07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solidFill>
                  <a:schemeClr val="bg1"/>
                </a:solidFill>
                <a:cs typeface="MV Boli" panose="02000500030200090000" pitchFamily="2" charset="0"/>
              </a:rPr>
              <a:t>A</a:t>
            </a:r>
            <a:r>
              <a:rPr lang="en-US" dirty="0" smtClean="0">
                <a:solidFill>
                  <a:schemeClr val="bg1"/>
                </a:solidFill>
                <a:cs typeface="MV Boli" panose="02000500030200090000" pitchFamily="2" charset="0"/>
              </a:rPr>
              <a:t> problem is </a:t>
            </a:r>
            <a:r>
              <a:rPr lang="en-US" sz="28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Fixed-Parameter </a:t>
            </a: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T</a:t>
            </a:r>
            <a:r>
              <a:rPr lang="en-US" sz="28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ractable (FPT)</a:t>
            </a: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cs typeface="MV Boli" panose="02000500030200090000" pitchFamily="2" charset="0"/>
              </a:rPr>
              <a:t>if it has a solution in time </a:t>
            </a:r>
          </a:p>
          <a:p>
            <a:pPr algn="l" rtl="0"/>
            <a:endParaRPr lang="he-IL" dirty="0">
              <a:solidFill>
                <a:schemeClr val="bg1"/>
              </a:solidFill>
              <a:cs typeface="MV Boli" panose="02000500030200090000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BN Matan" panose="02000500000000000000" pitchFamily="2" charset="-79"/>
              </a:rPr>
              <a:t>Parameterized Complexity</a:t>
            </a:r>
            <a:endParaRPr lang="he-IL" dirty="0">
              <a:solidFill>
                <a:schemeClr val="bg1"/>
              </a:solidFill>
              <a:latin typeface="MV Boli" panose="02000500030200090000" pitchFamily="2" charset="0"/>
              <a:cs typeface="BN Matan" panose="02000500000000000000" pitchFamily="2" charset="-79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347864" y="3140968"/>
                <a:ext cx="2208425" cy="60529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320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he-IL" sz="3200" dirty="0" smtClean="0">
                              <a:solidFill>
                                <a:schemeClr val="bg1"/>
                              </a:solidFill>
                            </a:rPr>
                            <m:t>·</m:t>
                          </m:r>
                          <m:r>
                            <a:rPr lang="en-US" sz="3200" b="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𝑂</m:t>
                          </m:r>
                          <m:r>
                            <a:rPr lang="en-US" sz="3200" b="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3200" b="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he-IL" sz="3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3140968"/>
                <a:ext cx="2208425" cy="6052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875">
            <a:off x="3767995" y="3664926"/>
            <a:ext cx="381335" cy="1021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7119">
            <a:off x="4753285" y="3679324"/>
            <a:ext cx="381335" cy="1021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0" y="4581128"/>
            <a:ext cx="16561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chemeClr val="bg1"/>
                </a:solidFill>
              </a:rPr>
              <a:t>parameter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3" y="4581128"/>
            <a:ext cx="18731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chemeClr val="bg1"/>
                </a:solidFill>
              </a:rPr>
              <a:t>Input length</a:t>
            </a:r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7" y="2777593"/>
            <a:ext cx="1296145" cy="13714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2916" y="3011468"/>
            <a:ext cx="301494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chemeClr val="bg1"/>
                </a:solidFill>
              </a:rPr>
              <a:t>arbitrary (typically super-polynomial) </a:t>
            </a:r>
            <a:r>
              <a:rPr lang="en-US" sz="2400" dirty="0" smtClean="0">
                <a:solidFill>
                  <a:schemeClr val="bg1"/>
                </a:solidFill>
              </a:rPr>
              <a:t>function </a:t>
            </a:r>
            <a:r>
              <a:rPr lang="en-US" sz="2400" dirty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ndependent of n</a:t>
            </a:r>
            <a:endParaRPr lang="he-IL" sz="24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25" y="2822527"/>
            <a:ext cx="1178810" cy="9725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04656" y="2996952"/>
                <a:ext cx="320384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400" dirty="0" smtClean="0">
                    <a:solidFill>
                      <a:schemeClr val="bg1"/>
                    </a:solidFill>
                  </a:rPr>
                  <a:t>independent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endParaRPr lang="he-IL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656" y="2996952"/>
                <a:ext cx="3203848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3048" t="-10667" b="-30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187624" y="5301208"/>
                <a:ext cx="1798506" cy="65242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</a:rPr>
                  <a:t>)</a:t>
                </a:r>
                <a:endParaRPr lang="he-IL" sz="3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301208"/>
                <a:ext cx="1798506" cy="652423"/>
              </a:xfrm>
              <a:prstGeom prst="rect">
                <a:avLst/>
              </a:prstGeom>
              <a:blipFill rotWithShape="1">
                <a:blip r:embed="rId8"/>
                <a:stretch>
                  <a:fillRect t="-935" r="-7458" b="-308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292080" y="5301208"/>
                <a:ext cx="1882760" cy="66505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</a:rPr>
                  <a:t>)</a:t>
                </a:r>
                <a:endParaRPr lang="he-IL" sz="3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301208"/>
                <a:ext cx="1882760" cy="665054"/>
              </a:xfrm>
              <a:prstGeom prst="rect">
                <a:avLst/>
              </a:prstGeom>
              <a:blipFill rotWithShape="1">
                <a:blip r:embed="rId9"/>
                <a:stretch>
                  <a:fillRect r="-7443" b="-3027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433" y="6093296"/>
            <a:ext cx="765289" cy="6589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93" y="6089375"/>
            <a:ext cx="857370" cy="7240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24" y="5157192"/>
            <a:ext cx="9468544" cy="18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0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5004048" y="5717704"/>
            <a:ext cx="2808141" cy="7356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Rounded Rectangle 17"/>
          <p:cNvSpPr/>
          <p:nvPr/>
        </p:nvSpPr>
        <p:spPr>
          <a:xfrm>
            <a:off x="5004219" y="4483696"/>
            <a:ext cx="2808141" cy="11380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ounded Rectangle 9"/>
          <p:cNvSpPr/>
          <p:nvPr/>
        </p:nvSpPr>
        <p:spPr>
          <a:xfrm>
            <a:off x="5004219" y="2651429"/>
            <a:ext cx="2808141" cy="17856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chemeClr val="bg1"/>
                </a:solidFill>
              </a:rPr>
              <a:t>CSW is NP-hard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Parameterized complexity of:</a:t>
            </a:r>
          </a:p>
          <a:p>
            <a:pPr algn="l" rtl="0"/>
            <a:endParaRPr lang="he-IL" dirty="0">
              <a:solidFill>
                <a:srgbClr val="FFC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BN Matan" panose="02000500000000000000" pitchFamily="2" charset="-79"/>
              </a:rPr>
              <a:t>Our results</a:t>
            </a:r>
            <a:endParaRPr lang="he-IL" dirty="0">
              <a:solidFill>
                <a:schemeClr val="bg1"/>
              </a:solidFill>
              <a:latin typeface="MV Boli" panose="02000500030200090000" pitchFamily="2" charset="0"/>
              <a:cs typeface="BN Matan" panose="02000500000000000000" pitchFamily="2" charset="-79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5536" y="2780049"/>
            <a:ext cx="4248472" cy="3935619"/>
            <a:chOff x="1907704" y="2780049"/>
            <a:chExt cx="4248472" cy="39356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2780049"/>
              <a:ext cx="4248472" cy="393561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483768" y="3399383"/>
              <a:ext cx="331236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400" dirty="0" smtClean="0">
                  <a:latin typeface="MV Boli" panose="02000500030200090000" pitchFamily="2" charset="0"/>
                  <a:cs typeface="MV Boli" panose="02000500030200090000" pitchFamily="2" charset="0"/>
                </a:rPr>
                <a:t>m   # input strings</a:t>
              </a:r>
              <a:endParaRPr lang="he-IL" sz="2400" dirty="0">
                <a:latin typeface="MV Boli" panose="0200050003020009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83768" y="3903439"/>
              <a:ext cx="36004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400" dirty="0" smtClean="0">
                  <a:latin typeface="MV Boli" panose="02000500030200090000" pitchFamily="2" charset="0"/>
                  <a:cs typeface="MV Boli" panose="02000500030200090000" pitchFamily="2" charset="0"/>
                </a:rPr>
                <a:t>n    strings length</a:t>
              </a:r>
              <a:endParaRPr lang="he-IL" sz="2400" dirty="0">
                <a:latin typeface="MV Boli" panose="0200050003020009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83768" y="4437112"/>
              <a:ext cx="331236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400" dirty="0">
                  <a:latin typeface="MV Boli" panose="02000500030200090000" pitchFamily="2" charset="0"/>
                  <a:cs typeface="MV Boli" panose="02000500030200090000" pitchFamily="2" charset="0"/>
                </a:rPr>
                <a:t>d</a:t>
              </a:r>
              <a:r>
                <a:rPr lang="en-US" sz="2400" dirty="0" smtClean="0">
                  <a:latin typeface="MV Boli" panose="02000500030200090000" pitchFamily="2" charset="0"/>
                  <a:cs typeface="MV Boli" panose="02000500030200090000" pitchFamily="2" charset="0"/>
                </a:rPr>
                <a:t>   distance bound</a:t>
              </a:r>
              <a:endParaRPr lang="he-IL" sz="2400" dirty="0">
                <a:latin typeface="MV Boli" panose="0200050003020009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83768" y="4941168"/>
              <a:ext cx="3672408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400" dirty="0">
                  <a:latin typeface="MV Boli" panose="02000500030200090000" pitchFamily="2" charset="0"/>
                  <a:cs typeface="MV Boli" panose="02000500030200090000" pitchFamily="2" charset="0"/>
                </a:rPr>
                <a:t>k</a:t>
              </a:r>
              <a:r>
                <a:rPr lang="en-US" sz="2400" dirty="0" smtClean="0">
                  <a:latin typeface="MV Boli" panose="02000500030200090000" pitchFamily="2" charset="0"/>
                  <a:cs typeface="MV Boli" panose="02000500030200090000" pitchFamily="2" charset="0"/>
                </a:rPr>
                <a:t>   min # of wildcards</a:t>
              </a:r>
            </a:p>
            <a:p>
              <a:pPr algn="l" rtl="0"/>
              <a:r>
                <a:rPr lang="en-US" sz="2400" dirty="0">
                  <a:latin typeface="MV Boli" panose="02000500030200090000" pitchFamily="2" charset="0"/>
                  <a:cs typeface="MV Boli" panose="02000500030200090000" pitchFamily="2" charset="0"/>
                </a:rPr>
                <a:t> </a:t>
              </a:r>
              <a:r>
                <a:rPr lang="en-US" sz="2400" dirty="0" smtClean="0">
                  <a:latin typeface="MV Boli" panose="02000500030200090000" pitchFamily="2" charset="0"/>
                  <a:cs typeface="MV Boli" panose="02000500030200090000" pitchFamily="2" charset="0"/>
                </a:rPr>
                <a:t>   in any string</a:t>
              </a:r>
              <a:endParaRPr lang="he-IL" sz="2400" dirty="0">
                <a:latin typeface="MV Boli" panose="02000500030200090000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292080" y="2651428"/>
            <a:ext cx="324036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show FPT for:</a:t>
            </a:r>
          </a:p>
          <a:p>
            <a:pPr marL="342900" indent="-342900" algn="l" rtl="0">
              <a:buFontTx/>
              <a:buChar char="-"/>
            </a:pPr>
            <a:r>
              <a:rPr lang="en-US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m</a:t>
            </a:r>
          </a:p>
          <a:p>
            <a:pPr marL="342900" indent="-342900" algn="l" rtl="0">
              <a:buFontTx/>
              <a:buChar char="-"/>
            </a:pPr>
            <a:r>
              <a:rPr lang="en-US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n</a:t>
            </a:r>
          </a:p>
          <a:p>
            <a:pPr marL="342900" indent="-342900" algn="l" rtl="0">
              <a:buFontTx/>
              <a:buChar char="-"/>
            </a:pPr>
            <a:r>
              <a:rPr lang="en-US" sz="24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d+k</a:t>
            </a:r>
            <a:endParaRPr lang="he-IL" sz="2400" dirty="0">
              <a:latin typeface="MV Boli" panose="0200050003020009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2079" y="4421430"/>
            <a:ext cx="324036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prove NO FPT for:</a:t>
            </a:r>
          </a:p>
          <a:p>
            <a:pPr marL="342900" indent="-342900" algn="l" rtl="0">
              <a:buFontTx/>
              <a:buChar char="-"/>
            </a:pPr>
            <a:r>
              <a:rPr lang="en-US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k</a:t>
            </a:r>
          </a:p>
          <a:p>
            <a:pPr marL="342900" indent="-342900" algn="l" rtl="0">
              <a:buFontTx/>
              <a:buChar char="-"/>
            </a:pPr>
            <a:r>
              <a:rPr lang="en-US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d </a:t>
            </a:r>
            <a:r>
              <a:rPr lang="en-US" sz="2400" dirty="0" smtClean="0">
                <a:latin typeface="Calibri"/>
                <a:cs typeface="MV Boli" panose="02000500030200090000" pitchFamily="2" charset="0"/>
              </a:rPr>
              <a:t>≥ 2</a:t>
            </a:r>
            <a:endParaRPr lang="en-US" sz="24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0072" y="5949280"/>
            <a:ext cx="24482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The case of </a:t>
            </a:r>
            <a:r>
              <a:rPr lang="en-US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d=</a:t>
            </a:r>
            <a:r>
              <a:rPr lang="en-US" sz="2400" dirty="0" smtClean="0">
                <a:cs typeface="MV Boli" panose="02000500030200090000" pitchFamily="2" charset="0"/>
              </a:rPr>
              <a:t>1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97897"/>
            <a:ext cx="3712968" cy="307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0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0" grpId="0" animBg="1"/>
      <p:bldP spid="13" grpId="0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BN Matan" panose="02000500000000000000" pitchFamily="2" charset="-79"/>
              </a:rPr>
              <a:t>The Closest String problem</a:t>
            </a:r>
            <a:endParaRPr lang="he-IL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MV Boli" panose="02000500030200090000" pitchFamily="2" charset="0"/>
              </a:rPr>
              <a:t>Given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MV Boli" panose="02000500030200090000" pitchFamily="2" charset="0"/>
              </a:rPr>
              <a:t>:</a:t>
            </a:r>
          </a:p>
          <a:p>
            <a:pPr lvl="1" algn="l" rtl="0"/>
            <a:r>
              <a:rPr lang="en-US" dirty="0" smtClean="0">
                <a:solidFill>
                  <a:schemeClr val="bg1"/>
                </a:solidFill>
                <a:cs typeface="MV Boli" panose="02000500030200090000" pitchFamily="2" charset="0"/>
              </a:rPr>
              <a:t> a set of </a:t>
            </a:r>
            <a:r>
              <a:rPr lang="en-US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</a:t>
            </a:r>
            <a:r>
              <a:rPr lang="en-US" dirty="0" smtClean="0">
                <a:solidFill>
                  <a:schemeClr val="bg1"/>
                </a:solidFill>
                <a:cs typeface="MV Boli" panose="02000500030200090000" pitchFamily="2" charset="0"/>
              </a:rPr>
              <a:t> strings, each of length </a:t>
            </a:r>
            <a:r>
              <a:rPr lang="en-US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</a:t>
            </a:r>
          </a:p>
          <a:p>
            <a:pPr lvl="1" algn="l" rtl="0"/>
            <a:r>
              <a:rPr lang="en-US" dirty="0" smtClean="0">
                <a:solidFill>
                  <a:schemeClr val="bg1"/>
                </a:solidFill>
                <a:cs typeface="MV Boli" panose="02000500030200090000" pitchFamily="2" charset="0"/>
              </a:rPr>
              <a:t>a positive integer </a:t>
            </a:r>
            <a:r>
              <a:rPr lang="en-US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</a:t>
            </a:r>
          </a:p>
          <a:p>
            <a:pPr marL="0" indent="0" algn="l" rtl="0">
              <a:buNone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MV Boli" panose="02000500030200090000" pitchFamily="2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MV Boli" panose="02000500030200090000" pitchFamily="2" charset="0"/>
              </a:rPr>
              <a:t>Find</a:t>
            </a:r>
            <a:r>
              <a:rPr lang="en-US" dirty="0" smtClean="0">
                <a:solidFill>
                  <a:schemeClr val="bg1"/>
                </a:solidFill>
                <a:cs typeface="MV Boli" panose="02000500030200090000" pitchFamily="2" charset="0"/>
              </a:rPr>
              <a:t>:</a:t>
            </a:r>
            <a:endParaRPr lang="en-US" dirty="0">
              <a:solidFill>
                <a:schemeClr val="bg1"/>
              </a:solidFill>
              <a:cs typeface="MV Boli" panose="02000500030200090000" pitchFamily="2" charset="0"/>
            </a:endParaRPr>
          </a:p>
          <a:p>
            <a:pPr lvl="1" algn="l" rtl="0"/>
            <a:r>
              <a:rPr lang="en-US" dirty="0">
                <a:solidFill>
                  <a:schemeClr val="bg1"/>
                </a:solidFill>
                <a:cs typeface="MV Boli" panose="02000500030200090000" pitchFamily="2" charset="0"/>
              </a:rPr>
              <a:t> a </a:t>
            </a:r>
            <a:r>
              <a:rPr lang="en-US" dirty="0" smtClean="0">
                <a:solidFill>
                  <a:schemeClr val="bg1"/>
                </a:solidFill>
                <a:cs typeface="MV Boli" panose="02000500030200090000" pitchFamily="2" charset="0"/>
              </a:rPr>
              <a:t>string </a:t>
            </a:r>
            <a:r>
              <a:rPr lang="en-US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lang="en-US" dirty="0" smtClean="0">
                <a:solidFill>
                  <a:schemeClr val="bg1"/>
                </a:solidFill>
                <a:cs typeface="MV Boli" panose="02000500030200090000" pitchFamily="2" charset="0"/>
              </a:rPr>
              <a:t> </a:t>
            </a:r>
            <a:r>
              <a:rPr lang="en-US" dirty="0">
                <a:solidFill>
                  <a:schemeClr val="bg1"/>
                </a:solidFill>
                <a:cs typeface="MV Boli" panose="02000500030200090000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cs typeface="MV Boli" panose="02000500030200090000" pitchFamily="2" charset="0"/>
              </a:rPr>
              <a:t>of length </a:t>
            </a:r>
            <a:r>
              <a:rPr lang="en-US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 </a:t>
            </a:r>
            <a:r>
              <a:rPr lang="en-US" dirty="0" smtClean="0">
                <a:solidFill>
                  <a:schemeClr val="bg1"/>
                </a:solidFill>
                <a:cs typeface="MV Boli" panose="02000500030200090000" pitchFamily="2" charset="0"/>
              </a:rPr>
              <a:t>such that the Hamming Distance between </a:t>
            </a:r>
            <a:r>
              <a:rPr lang="en-US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lang="en-US" dirty="0" smtClean="0">
                <a:solidFill>
                  <a:schemeClr val="bg1"/>
                </a:solidFill>
                <a:cs typeface="MV Boli" panose="02000500030200090000" pitchFamily="2" charset="0"/>
              </a:rPr>
              <a:t> and each input string 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MV Boli" panose="02000500030200090000" pitchFamily="2" charset="0"/>
              </a:rPr>
              <a:t>≤ </a:t>
            </a:r>
            <a:r>
              <a:rPr lang="en-US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</a:t>
            </a:r>
          </a:p>
          <a:p>
            <a:pPr algn="l" rtl="0"/>
            <a:endParaRPr lang="en-US" b="1" dirty="0" smtClean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 rtl="0"/>
            <a:r>
              <a:rPr lang="en-US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 </a:t>
            </a:r>
            <a:r>
              <a:rPr lang="en-US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is called a closest string </a:t>
            </a:r>
            <a:r>
              <a:rPr lang="en-US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(or consensus</a:t>
            </a:r>
            <a:r>
              <a:rPr lang="en-US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</a:t>
            </a:r>
            <a:r>
              <a:rPr lang="en-US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or </a:t>
            </a:r>
            <a:r>
              <a:rPr lang="en-US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center string)</a:t>
            </a:r>
            <a:endParaRPr lang="he-IL" dirty="0">
              <a:solidFill>
                <a:schemeClr val="bg1"/>
              </a:solidFill>
            </a:endParaRPr>
          </a:p>
          <a:p>
            <a:pPr algn="l" rtl="0"/>
            <a:endParaRPr lang="en-US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 rtl="0"/>
            <a:endParaRPr lang="en-US" b="1" dirty="0" smtClean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07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BN Matan" panose="02000500000000000000" pitchFamily="2" charset="-79"/>
              </a:rPr>
              <a:t>NO FPT with respect to </a:t>
            </a:r>
            <a:r>
              <a:rPr lang="en-US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</a:t>
            </a:r>
            <a:endParaRPr lang="he-IL" dirty="0">
              <a:solidFill>
                <a:schemeClr val="bg1"/>
              </a:solidFill>
              <a:latin typeface="MV Boli" panose="02000500030200090000" pitchFamily="2" charset="0"/>
              <a:ea typeface="ObjectumSexuality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342900" lvl="1" indent="-342900" algn="l" rtl="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algn="l" rtl="0"/>
            <a:r>
              <a:rPr lang="en-US" sz="32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 = </a:t>
            </a:r>
            <a:r>
              <a:rPr lang="en-US" dirty="0">
                <a:solidFill>
                  <a:schemeClr val="bg1"/>
                </a:solidFill>
                <a:cs typeface="MV Boli" panose="02000500030200090000" pitchFamily="2" charset="0"/>
              </a:rPr>
              <a:t>min # of </a:t>
            </a:r>
            <a:r>
              <a:rPr lang="en-US" dirty="0" smtClean="0">
                <a:solidFill>
                  <a:schemeClr val="bg1"/>
                </a:solidFill>
                <a:cs typeface="MV Boli" panose="02000500030200090000" pitchFamily="2" charset="0"/>
              </a:rPr>
              <a:t>wildcards in </a:t>
            </a:r>
            <a:r>
              <a:rPr lang="en-US" dirty="0">
                <a:solidFill>
                  <a:schemeClr val="bg1"/>
                </a:solidFill>
                <a:cs typeface="MV Boli" panose="02000500030200090000" pitchFamily="2" charset="0"/>
              </a:rPr>
              <a:t>any string</a:t>
            </a:r>
            <a:endParaRPr lang="he-IL" sz="2400" dirty="0">
              <a:solidFill>
                <a:schemeClr val="bg1"/>
              </a:solidFill>
            </a:endParaRPr>
          </a:p>
          <a:p>
            <a:pPr marL="342900" lvl="1" indent="-342900" algn="l" rtl="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cs typeface="MV Boli" panose="02000500030200090000" pitchFamily="2" charset="0"/>
              </a:rPr>
              <a:t>Immediate from the fact that t</a:t>
            </a:r>
            <a:r>
              <a:rPr lang="en-US" sz="3200" dirty="0" smtClean="0">
                <a:solidFill>
                  <a:schemeClr val="bg1"/>
                </a:solidFill>
              </a:rPr>
              <a:t>he Closest </a:t>
            </a:r>
            <a:r>
              <a:rPr lang="en-US" sz="3200" dirty="0">
                <a:solidFill>
                  <a:schemeClr val="bg1"/>
                </a:solidFill>
              </a:rPr>
              <a:t>S</a:t>
            </a:r>
            <a:r>
              <a:rPr lang="en-US" sz="3200" dirty="0" smtClean="0">
                <a:solidFill>
                  <a:schemeClr val="bg1"/>
                </a:solidFill>
              </a:rPr>
              <a:t>tring problem is NP-hard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483768" y="3933056"/>
            <a:ext cx="2472322" cy="1206752"/>
            <a:chOff x="3003751" y="3568657"/>
            <a:chExt cx="2472322" cy="12067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04340">
              <a:off x="3003751" y="3568657"/>
              <a:ext cx="2472322" cy="120675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1583695">
              <a:off x="3375816" y="3910423"/>
              <a:ext cx="172819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800" dirty="0" smtClean="0">
                  <a:latin typeface="MV Boli" panose="02000500030200090000" pitchFamily="2" charset="0"/>
                  <a:cs typeface="MV Boli" panose="02000500030200090000" pitchFamily="2" charset="0"/>
                </a:rPr>
                <a:t>k = 0</a:t>
              </a:r>
              <a:endParaRPr lang="he-IL" sz="2800" dirty="0"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865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BN Matan" panose="02000500000000000000" pitchFamily="2" charset="-79"/>
              </a:rPr>
              <a:t>NO FPT with respect to </a:t>
            </a:r>
            <a:r>
              <a:rPr lang="en-US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</a:t>
            </a:r>
            <a:endParaRPr lang="he-IL" dirty="0">
              <a:solidFill>
                <a:schemeClr val="bg1"/>
              </a:solidFill>
              <a:latin typeface="ObjectumSexuality" panose="02000603000000000000" pitchFamily="2" charset="0"/>
              <a:ea typeface="ObjectumSexuality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342900" lvl="1" indent="-342900" algn="l" rtl="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lvl="1" indent="-342900" algn="l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We prove that CSW problem is NP-hard for </a:t>
            </a:r>
            <a:r>
              <a:rPr lang="en-US" sz="32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 ≥2</a:t>
            </a:r>
            <a:r>
              <a:rPr lang="en-US" dirty="0">
                <a:solidFill>
                  <a:schemeClr val="bg1"/>
                </a:solidFill>
              </a:rPr>
              <a:t>, even when </a:t>
            </a:r>
            <a:r>
              <a:rPr lang="en-US" dirty="0" smtClean="0">
                <a:solidFill>
                  <a:schemeClr val="bg1"/>
                </a:solidFill>
              </a:rPr>
              <a:t>the strings are over binary alphabet</a:t>
            </a:r>
          </a:p>
          <a:p>
            <a:pPr marL="0" lvl="1" indent="0" algn="l" rtl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51" y="4509120"/>
            <a:ext cx="7478809" cy="1927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BN Matan" panose="02000500000000000000" pitchFamily="2" charset="-79"/>
              </a:rPr>
              <a:t>No </a:t>
            </a: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cs typeface="BN Matan" panose="02000500000000000000" pitchFamily="2" charset="-79"/>
              </a:rPr>
              <a:t>FPT </a:t>
            </a:r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BN Matan" panose="02000500000000000000" pitchFamily="2" charset="-79"/>
              </a:rPr>
              <a:t>when </a:t>
            </a:r>
            <a:r>
              <a:rPr lang="en-US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d=2</a:t>
            </a:r>
            <a:endParaRPr lang="he-IL" dirty="0">
              <a:solidFill>
                <a:schemeClr val="bg1"/>
              </a:solidFill>
              <a:latin typeface="ObjectumSexuality" panose="02000603000000000000" pitchFamily="2" charset="0"/>
              <a:ea typeface="ObjectumSexuality" panose="020006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229600" cy="4353347"/>
              </a:xfrm>
            </p:spPr>
            <p:txBody>
              <a:bodyPr>
                <a:normAutofit/>
              </a:bodyPr>
              <a:lstStyle/>
              <a:p>
                <a:pPr marL="342900" lvl="1" indent="-342900" algn="l" rtl="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bg1"/>
                    </a:solidFill>
                  </a:rPr>
                  <a:t>Proof via a reduction from the classical 3-SAT</a:t>
                </a:r>
              </a:p>
              <a:p>
                <a:pPr marL="0" lvl="1" indent="0" algn="l" rtl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		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/>
                        <a:cs typeface="Times New Roman"/>
                      </a:rPr>
                      <m:t>𝑥</m:t>
                    </m:r>
                    <m:r>
                      <a:rPr lang="en-US" i="1" baseline="-25000" dirty="0">
                        <a:solidFill>
                          <a:schemeClr val="bg1"/>
                        </a:solidFill>
                        <a:latin typeface="Cambria Math"/>
                        <a:cs typeface="Times New Roman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  <m:t>6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) ˄ </a:t>
                </a:r>
                <a:r>
                  <a:rPr lang="en-US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  <m:t>5</m:t>
                        </m:r>
                      </m:e>
                    </m:acc>
                    <m:r>
                      <m:rPr>
                        <m:nor/>
                      </m:rPr>
                      <a:rPr lang="en-US" baseline="-25000" dirty="0">
                        <a:solidFill>
                          <a:schemeClr val="bg1"/>
                        </a:solidFill>
                        <a:latin typeface="Cambria Math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rPr>
                      <m:t>˅ 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/>
                        <a:cs typeface="Times New Roman"/>
                      </a:rPr>
                      <m:t>𝑥</m:t>
                    </m:r>
                    <m:r>
                      <a:rPr lang="en-US" i="1" baseline="-25000" dirty="0">
                        <a:solidFill>
                          <a:schemeClr val="bg1"/>
                        </a:solidFill>
                        <a:latin typeface="Cambria Math"/>
                        <a:cs typeface="Times New Roman"/>
                      </a:rPr>
                      <m:t>4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)</a:t>
                </a:r>
                <a:endParaRPr lang="en-US" baseline="-25000" dirty="0" smtClean="0">
                  <a:solidFill>
                    <a:schemeClr val="bg1"/>
                  </a:solidFill>
                </a:endParaRPr>
              </a:p>
              <a:p>
                <a:pPr marL="0" lvl="1" indent="0" algn="l" rtl="0">
                  <a:buNone/>
                </a:pPr>
                <a:endParaRPr lang="en-US" baseline="-25000" dirty="0">
                  <a:solidFill>
                    <a:schemeClr val="bg1"/>
                  </a:solidFill>
                </a:endParaRPr>
              </a:p>
              <a:p>
                <a:pPr marL="0" lvl="1" indent="0" algn="l" rtl="0">
                  <a:buNone/>
                </a:pPr>
                <a:endParaRPr lang="en-US" baseline="-25000" dirty="0" smtClean="0">
                  <a:solidFill>
                    <a:schemeClr val="bg1"/>
                  </a:solidFill>
                </a:endParaRPr>
              </a:p>
              <a:p>
                <a:pPr marL="0" lvl="1" indent="0" algn="l" rtl="0">
                  <a:buNone/>
                </a:pPr>
                <a:endParaRPr lang="en-US" baseline="-25000" dirty="0">
                  <a:solidFill>
                    <a:schemeClr val="bg1"/>
                  </a:solidFill>
                </a:endParaRPr>
              </a:p>
              <a:p>
                <a:pPr marL="0" lvl="1" indent="0" algn="l" rtl="0">
                  <a:buNone/>
                </a:pPr>
                <a:endParaRPr lang="en-US" baseline="-25000" dirty="0" smtClean="0">
                  <a:solidFill>
                    <a:schemeClr val="bg1"/>
                  </a:solidFill>
                </a:endParaRPr>
              </a:p>
              <a:p>
                <a:pPr marL="0" lvl="1" indent="0" algn="l" rtl="0">
                  <a:buNone/>
                </a:pPr>
                <a:endParaRPr lang="en-US" baseline="-25000" dirty="0">
                  <a:solidFill>
                    <a:schemeClr val="bg1"/>
                  </a:solidFill>
                  <a:latin typeface="Times New Roman"/>
                  <a:cs typeface="Times New Roman"/>
                </a:endParaRPr>
              </a:p>
              <a:p>
                <a:pPr marL="0" lvl="1" indent="0" algn="l" rtl="0">
                  <a:buNone/>
                </a:pPr>
                <a:endParaRPr lang="en-US" baseline="-25000" dirty="0">
                  <a:solidFill>
                    <a:schemeClr val="bg1"/>
                  </a:solidFill>
                  <a:latin typeface="Gill Sans Ultra Bold Condensed" panose="020B0A06020104020203" pitchFamily="34" charset="0"/>
                </a:endParaRPr>
              </a:p>
              <a:p>
                <a:pPr marL="742950" lvl="2" indent="-342900" algn="l" rtl="0"/>
                <a:endParaRPr lang="en-US" baseline="-25000" dirty="0">
                  <a:solidFill>
                    <a:schemeClr val="bg1"/>
                  </a:solidFill>
                </a:endParaRPr>
              </a:p>
              <a:p>
                <a:pPr marL="400050" lvl="2" indent="0" algn="l" rtl="0">
                  <a:buNone/>
                </a:pPr>
                <a:r>
                  <a:rPr lang="en-US" sz="4400" baseline="-25000" dirty="0" smtClean="0">
                    <a:solidFill>
                      <a:schemeClr val="bg1"/>
                    </a:solidFill>
                  </a:rPr>
                  <a:t>	       				</a:t>
                </a:r>
                <a:endParaRPr lang="en-US" sz="4400" baseline="-25000" dirty="0">
                  <a:solidFill>
                    <a:schemeClr val="bg1"/>
                  </a:solidFill>
                  <a:latin typeface="ObjectumSexuality" panose="02000603000000000000" pitchFamily="2" charset="0"/>
                  <a:ea typeface="ObjectumSexuality" panose="02000603000000000000" pitchFamily="2" charset="0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229600" cy="4353347"/>
              </a:xfrm>
              <a:blipFill rotWithShape="1">
                <a:blip r:embed="rId4"/>
                <a:stretch>
                  <a:fillRect l="-1259" t="-126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74191" y="2924943"/>
            <a:ext cx="308606" cy="720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9752" y="3235623"/>
            <a:ext cx="18002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400" baseline="-25000" dirty="0">
                <a:solidFill>
                  <a:prstClr val="white"/>
                </a:solidFill>
              </a:rPr>
              <a:t>1 * 0 * * 0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4485164" y="3429000"/>
            <a:ext cx="2751132" cy="5437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00050" lvl="2" indent="0" algn="l" rtl="0">
              <a:buNone/>
            </a:pPr>
            <a:r>
              <a:rPr lang="en-US" sz="4400" baseline="-25000" dirty="0">
                <a:solidFill>
                  <a:schemeClr val="bg1"/>
                </a:solidFill>
              </a:rPr>
              <a:t>* * 0 1 0 *</a:t>
            </a:r>
            <a:endParaRPr lang="en-US" sz="4400" baseline="-25000" dirty="0">
              <a:solidFill>
                <a:schemeClr val="bg1"/>
              </a:solidFill>
              <a:latin typeface="ObjectumSexuality" panose="02000603000000000000" pitchFamily="2" charset="0"/>
              <a:ea typeface="ObjectumSexuality" panose="02000603000000000000" pitchFamily="2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509120"/>
            <a:ext cx="6768752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sz="2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Each clause creates a string</a:t>
            </a:r>
          </a:p>
          <a:p>
            <a:pPr marL="285750" indent="-285750" algn="l" rtl="0">
              <a:buFontTx/>
              <a:buChar char="-"/>
            </a:pPr>
            <a:r>
              <a:rPr lang="en-US" sz="2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Each position j corresponds to a variable:</a:t>
            </a:r>
          </a:p>
          <a:p>
            <a:pPr marL="742950" lvl="1" indent="-285750" algn="l" rtl="0">
              <a:buFontTx/>
              <a:buChar char="-"/>
            </a:pPr>
            <a:r>
              <a:rPr lang="en-US" sz="2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if x</a:t>
            </a:r>
            <a:r>
              <a:rPr lang="en-US" sz="2400" b="1" baseline="-25000" dirty="0" smtClean="0">
                <a:latin typeface="MV Boli" panose="02000500030200090000" pitchFamily="2" charset="0"/>
                <a:cs typeface="MV Boli" panose="02000500030200090000" pitchFamily="2" charset="0"/>
              </a:rPr>
              <a:t>j</a:t>
            </a:r>
            <a:r>
              <a:rPr lang="en-US" sz="2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appears  = </a:t>
            </a:r>
            <a:r>
              <a:rPr lang="en-US" sz="2400" b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1 / 0</a:t>
            </a:r>
          </a:p>
          <a:p>
            <a:pPr marL="742950" lvl="1" indent="-285750" algn="l" rtl="0">
              <a:buFontTx/>
              <a:buChar char="-"/>
            </a:pPr>
            <a:r>
              <a:rPr lang="en-US" sz="2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Otherwise = </a:t>
            </a:r>
            <a:r>
              <a:rPr lang="en-US" sz="2400" b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*</a:t>
            </a:r>
          </a:p>
          <a:p>
            <a:pPr marL="285750" indent="-285750" algn="l" rtl="0">
              <a:buFontTx/>
              <a:buChar char="-"/>
            </a:pPr>
            <a:endParaRPr lang="he-IL" dirty="0">
              <a:latin typeface="MV Boli" panose="0200050003020009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15522" y="2924944"/>
            <a:ext cx="308606" cy="720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3" y="2204864"/>
            <a:ext cx="5786409" cy="208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6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51" y="4509120"/>
            <a:ext cx="7478809" cy="1927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cs typeface="BN Matan" panose="02000500000000000000" pitchFamily="2" charset="-79"/>
              </a:rPr>
              <a:t>No FPT when </a:t>
            </a:r>
            <a:r>
              <a:rPr lang="en-US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d=2</a:t>
            </a:r>
            <a:endParaRPr lang="he-IL" dirty="0">
              <a:solidFill>
                <a:schemeClr val="bg1"/>
              </a:solidFill>
              <a:latin typeface="ObjectumSexuality" panose="02000603000000000000" pitchFamily="2" charset="0"/>
              <a:ea typeface="ObjectumSexuality" panose="020006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229600" cy="4353347"/>
              </a:xfrm>
            </p:spPr>
            <p:txBody>
              <a:bodyPr>
                <a:normAutofit/>
              </a:bodyPr>
              <a:lstStyle/>
              <a:p>
                <a:pPr marL="342900" lvl="1" indent="-342900" algn="l" rtl="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bg1"/>
                    </a:solidFill>
                  </a:rPr>
                  <a:t>Proof via a reduction from the classical 3-SAT</a:t>
                </a:r>
              </a:p>
              <a:p>
                <a:pPr marL="0" lvl="1" indent="0" algn="l" rtl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		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/>
                        <a:cs typeface="Times New Roman"/>
                      </a:rPr>
                      <m:t>𝑥</m:t>
                    </m:r>
                    <m:r>
                      <a:rPr lang="en-US" i="1" baseline="-25000" dirty="0">
                        <a:solidFill>
                          <a:schemeClr val="bg1"/>
                        </a:solidFill>
                        <a:latin typeface="Cambria Math"/>
                        <a:cs typeface="Times New Roman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  <m:t>6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) ˄ </a:t>
                </a:r>
                <a:r>
                  <a:rPr lang="en-US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  <m:t>5</m:t>
                        </m:r>
                      </m:e>
                    </m:acc>
                    <m:r>
                      <m:rPr>
                        <m:nor/>
                      </m:rPr>
                      <a:rPr lang="en-US" baseline="-25000" dirty="0">
                        <a:solidFill>
                          <a:schemeClr val="bg1"/>
                        </a:solidFill>
                        <a:latin typeface="Cambria Math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rPr>
                      <m:t>˅ 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/>
                        <a:cs typeface="Times New Roman"/>
                      </a:rPr>
                      <m:t>𝑥</m:t>
                    </m:r>
                    <m:r>
                      <a:rPr lang="en-US" i="1" baseline="-25000" dirty="0">
                        <a:solidFill>
                          <a:schemeClr val="bg1"/>
                        </a:solidFill>
                        <a:latin typeface="Cambria Math"/>
                        <a:cs typeface="Times New Roman"/>
                      </a:rPr>
                      <m:t>4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)</a:t>
                </a:r>
                <a:endParaRPr lang="en-US" baseline="-25000" dirty="0" smtClean="0">
                  <a:solidFill>
                    <a:schemeClr val="bg1"/>
                  </a:solidFill>
                </a:endParaRPr>
              </a:p>
              <a:p>
                <a:pPr marL="0" lvl="1" indent="0" algn="l" rtl="0">
                  <a:buNone/>
                </a:pPr>
                <a:endParaRPr lang="en-US" baseline="-25000" dirty="0">
                  <a:solidFill>
                    <a:schemeClr val="bg1"/>
                  </a:solidFill>
                </a:endParaRPr>
              </a:p>
              <a:p>
                <a:pPr marL="0" lvl="1" indent="0" algn="l" rtl="0">
                  <a:buNone/>
                </a:pPr>
                <a:endParaRPr lang="en-US" baseline="-25000" dirty="0" smtClean="0">
                  <a:solidFill>
                    <a:schemeClr val="bg1"/>
                  </a:solidFill>
                </a:endParaRPr>
              </a:p>
              <a:p>
                <a:pPr marL="0" lvl="1" indent="0" algn="l" rtl="0">
                  <a:buNone/>
                </a:pPr>
                <a:endParaRPr lang="en-US" baseline="-25000" dirty="0">
                  <a:solidFill>
                    <a:schemeClr val="bg1"/>
                  </a:solidFill>
                </a:endParaRPr>
              </a:p>
              <a:p>
                <a:pPr marL="0" lvl="1" indent="0" algn="l" rtl="0">
                  <a:buNone/>
                </a:pPr>
                <a:endParaRPr lang="en-US" baseline="-25000" dirty="0" smtClean="0">
                  <a:solidFill>
                    <a:schemeClr val="bg1"/>
                  </a:solidFill>
                </a:endParaRPr>
              </a:p>
              <a:p>
                <a:pPr marL="0" lvl="1" indent="0" algn="l" rtl="0">
                  <a:buNone/>
                </a:pPr>
                <a:endParaRPr lang="en-US" baseline="-25000" dirty="0">
                  <a:solidFill>
                    <a:schemeClr val="bg1"/>
                  </a:solidFill>
                  <a:latin typeface="Times New Roman"/>
                  <a:cs typeface="Times New Roman"/>
                </a:endParaRPr>
              </a:p>
              <a:p>
                <a:pPr marL="0" lvl="1" indent="0" algn="l" rtl="0">
                  <a:buNone/>
                </a:pPr>
                <a:endParaRPr lang="en-US" baseline="-25000" dirty="0">
                  <a:solidFill>
                    <a:schemeClr val="bg1"/>
                  </a:solidFill>
                  <a:latin typeface="Gill Sans Ultra Bold Condensed" panose="020B0A06020104020203" pitchFamily="34" charset="0"/>
                </a:endParaRPr>
              </a:p>
              <a:p>
                <a:pPr marL="742950" lvl="2" indent="-342900" algn="l" rtl="0"/>
                <a:endParaRPr lang="en-US" baseline="-25000" dirty="0">
                  <a:solidFill>
                    <a:schemeClr val="bg1"/>
                  </a:solidFill>
                </a:endParaRPr>
              </a:p>
              <a:p>
                <a:pPr marL="400050" lvl="2" indent="0" algn="l" rtl="0">
                  <a:buNone/>
                </a:pPr>
                <a:r>
                  <a:rPr lang="en-US" sz="4400" baseline="-25000" dirty="0" smtClean="0">
                    <a:solidFill>
                      <a:schemeClr val="bg1"/>
                    </a:solidFill>
                  </a:rPr>
                  <a:t>	       				</a:t>
                </a:r>
                <a:endParaRPr lang="en-US" sz="4400" baseline="-25000" dirty="0">
                  <a:solidFill>
                    <a:schemeClr val="bg1"/>
                  </a:solidFill>
                  <a:latin typeface="ObjectumSexuality" panose="02000603000000000000" pitchFamily="2" charset="0"/>
                  <a:ea typeface="ObjectumSexuality" panose="02000603000000000000" pitchFamily="2" charset="0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229600" cy="4353347"/>
              </a:xfrm>
              <a:blipFill rotWithShape="1">
                <a:blip r:embed="rId4"/>
                <a:stretch>
                  <a:fillRect l="-1259" t="-126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74191" y="2924943"/>
            <a:ext cx="308606" cy="720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9752" y="3235623"/>
            <a:ext cx="18002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400" baseline="-25000" dirty="0">
                <a:solidFill>
                  <a:prstClr val="white"/>
                </a:solidFill>
              </a:rPr>
              <a:t>1 * 0 * * 0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4485164" y="3429000"/>
            <a:ext cx="2751132" cy="5437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00050" lvl="2" indent="0" algn="l" rtl="0">
              <a:buNone/>
            </a:pPr>
            <a:r>
              <a:rPr lang="en-US" sz="4400" baseline="-25000" dirty="0">
                <a:solidFill>
                  <a:schemeClr val="bg1"/>
                </a:solidFill>
              </a:rPr>
              <a:t>* * 0 1 0 *</a:t>
            </a:r>
            <a:endParaRPr lang="en-US" sz="4400" baseline="-25000" dirty="0">
              <a:solidFill>
                <a:schemeClr val="bg1"/>
              </a:solidFill>
              <a:latin typeface="ObjectumSexuality" panose="02000603000000000000" pitchFamily="2" charset="0"/>
              <a:ea typeface="ObjectumSexuality" panose="02000603000000000000" pitchFamily="2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509120"/>
            <a:ext cx="676875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sz="2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A satisfying assignment corresponds to a string that has Hamming Distance at most 2 from each input string</a:t>
            </a:r>
            <a:endParaRPr lang="en-US" sz="2400" b="1" dirty="0" smtClean="0"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 marL="285750" indent="-285750" algn="l" rtl="0">
              <a:buFontTx/>
              <a:buChar char="-"/>
            </a:pPr>
            <a:endParaRPr lang="he-IL" dirty="0">
              <a:latin typeface="MV Boli" panose="0200050003020009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15522" y="2924944"/>
            <a:ext cx="308606" cy="720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3" y="2204864"/>
            <a:ext cx="5786409" cy="208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1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cs typeface="BN Matan" panose="02000500000000000000" pitchFamily="2" charset="-79"/>
              </a:rPr>
              <a:t>No FPT when </a:t>
            </a:r>
            <a:r>
              <a:rPr lang="en-US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d=2</a:t>
            </a:r>
            <a:endParaRPr lang="he-IL" dirty="0">
              <a:solidFill>
                <a:schemeClr val="bg1"/>
              </a:solidFill>
              <a:latin typeface="ObjectumSexuality" panose="02000603000000000000" pitchFamily="2" charset="0"/>
              <a:ea typeface="ObjectumSexuality" panose="020006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229600" cy="4353347"/>
              </a:xfrm>
            </p:spPr>
            <p:txBody>
              <a:bodyPr>
                <a:normAutofit/>
              </a:bodyPr>
              <a:lstStyle/>
              <a:p>
                <a:pPr marL="342900" lvl="1" indent="-342900" algn="l" rtl="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bg1"/>
                    </a:solidFill>
                  </a:rPr>
                  <a:t>Proof via a reduction from the classical 3-SAT</a:t>
                </a:r>
              </a:p>
              <a:p>
                <a:pPr marL="0" lvl="1" indent="0" algn="l" rtl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		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/>
                        <a:cs typeface="Times New Roman"/>
                      </a:rPr>
                      <m:t>𝑥</m:t>
                    </m:r>
                    <m:r>
                      <a:rPr lang="en-US" i="1" baseline="-25000" dirty="0">
                        <a:solidFill>
                          <a:schemeClr val="bg1"/>
                        </a:solidFill>
                        <a:latin typeface="Cambria Math"/>
                        <a:cs typeface="Times New Roman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  <m:t>6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) ˄ </a:t>
                </a:r>
                <a:r>
                  <a:rPr lang="en-US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  <m:t>5</m:t>
                        </m:r>
                      </m:e>
                    </m:acc>
                    <m:r>
                      <m:rPr>
                        <m:nor/>
                      </m:rPr>
                      <a:rPr lang="en-US" baseline="-25000" dirty="0">
                        <a:solidFill>
                          <a:schemeClr val="bg1"/>
                        </a:solidFill>
                        <a:latin typeface="Cambria Math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rPr>
                      <m:t>˅ 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/>
                        <a:cs typeface="Times New Roman"/>
                      </a:rPr>
                      <m:t>𝑥</m:t>
                    </m:r>
                    <m:r>
                      <a:rPr lang="en-US" i="1" baseline="-25000" dirty="0">
                        <a:solidFill>
                          <a:schemeClr val="bg1"/>
                        </a:solidFill>
                        <a:latin typeface="Cambria Math"/>
                        <a:cs typeface="Times New Roman"/>
                      </a:rPr>
                      <m:t>4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)</a:t>
                </a:r>
                <a:endParaRPr lang="en-US" baseline="-25000" dirty="0" smtClean="0">
                  <a:solidFill>
                    <a:schemeClr val="bg1"/>
                  </a:solidFill>
                </a:endParaRPr>
              </a:p>
              <a:p>
                <a:pPr marL="0" lvl="1" indent="0" algn="l" rtl="0">
                  <a:buNone/>
                </a:pPr>
                <a:endParaRPr lang="en-US" baseline="-25000" dirty="0">
                  <a:solidFill>
                    <a:schemeClr val="bg1"/>
                  </a:solidFill>
                </a:endParaRPr>
              </a:p>
              <a:p>
                <a:pPr marL="0" lvl="1" indent="0" algn="l" rtl="0">
                  <a:buNone/>
                </a:pPr>
                <a:endParaRPr lang="en-US" baseline="-25000" dirty="0" smtClean="0">
                  <a:solidFill>
                    <a:schemeClr val="bg1"/>
                  </a:solidFill>
                </a:endParaRPr>
              </a:p>
              <a:p>
                <a:pPr marL="0" lvl="1" indent="0" algn="l" rtl="0">
                  <a:buNone/>
                </a:pPr>
                <a:endParaRPr lang="en-US" baseline="-25000" dirty="0">
                  <a:solidFill>
                    <a:schemeClr val="bg1"/>
                  </a:solidFill>
                </a:endParaRPr>
              </a:p>
              <a:p>
                <a:pPr marL="0" lvl="1" indent="0" algn="l" rtl="0">
                  <a:buNone/>
                </a:pPr>
                <a:endParaRPr lang="en-US" baseline="-25000" dirty="0" smtClean="0">
                  <a:solidFill>
                    <a:schemeClr val="bg1"/>
                  </a:solidFill>
                </a:endParaRPr>
              </a:p>
              <a:p>
                <a:pPr marL="0" lvl="1" indent="0" algn="l" rtl="0">
                  <a:buNone/>
                </a:pPr>
                <a:endParaRPr lang="en-US" baseline="-25000" dirty="0">
                  <a:solidFill>
                    <a:schemeClr val="bg1"/>
                  </a:solidFill>
                  <a:latin typeface="Times New Roman"/>
                  <a:cs typeface="Times New Roman"/>
                </a:endParaRPr>
              </a:p>
              <a:p>
                <a:pPr marL="0" lvl="1" indent="0" algn="l" rtl="0">
                  <a:buNone/>
                </a:pPr>
                <a:endParaRPr lang="en-US" baseline="-25000" dirty="0">
                  <a:solidFill>
                    <a:schemeClr val="bg1"/>
                  </a:solidFill>
                  <a:latin typeface="Gill Sans Ultra Bold Condensed" panose="020B0A06020104020203" pitchFamily="34" charset="0"/>
                </a:endParaRPr>
              </a:p>
              <a:p>
                <a:pPr marL="742950" lvl="2" indent="-342900" algn="l" rtl="0"/>
                <a:endParaRPr lang="en-US" baseline="-25000" dirty="0">
                  <a:solidFill>
                    <a:schemeClr val="bg1"/>
                  </a:solidFill>
                </a:endParaRPr>
              </a:p>
              <a:p>
                <a:pPr marL="400050" lvl="2" indent="0" algn="l" rtl="0">
                  <a:buNone/>
                </a:pPr>
                <a:r>
                  <a:rPr lang="en-US" sz="4400" baseline="-25000" dirty="0" smtClean="0">
                    <a:solidFill>
                      <a:schemeClr val="bg1"/>
                    </a:solidFill>
                  </a:rPr>
                  <a:t>	       				</a:t>
                </a:r>
                <a:endParaRPr lang="en-US" sz="4400" baseline="-25000" dirty="0">
                  <a:solidFill>
                    <a:schemeClr val="bg1"/>
                  </a:solidFill>
                  <a:latin typeface="ObjectumSexuality" panose="02000603000000000000" pitchFamily="2" charset="0"/>
                  <a:ea typeface="ObjectumSexuality" panose="02000603000000000000" pitchFamily="2" charset="0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229600" cy="4353347"/>
              </a:xfrm>
              <a:blipFill rotWithShape="1">
                <a:blip r:embed="rId3"/>
                <a:stretch>
                  <a:fillRect l="-1259" t="-126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74191" y="2924943"/>
            <a:ext cx="308606" cy="720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9752" y="3235623"/>
            <a:ext cx="18002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400" baseline="-25000" dirty="0">
                <a:solidFill>
                  <a:prstClr val="white"/>
                </a:solidFill>
              </a:rPr>
              <a:t>1 * 0 * * 0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4485164" y="3429000"/>
            <a:ext cx="2751132" cy="5437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00050" lvl="2" indent="0" algn="l" rtl="0">
              <a:buNone/>
            </a:pPr>
            <a:r>
              <a:rPr lang="en-US" sz="4400" baseline="-25000" dirty="0">
                <a:solidFill>
                  <a:schemeClr val="bg1"/>
                </a:solidFill>
              </a:rPr>
              <a:t>* * 0 1 0 *</a:t>
            </a:r>
            <a:endParaRPr lang="en-US" sz="4400" baseline="-25000" dirty="0">
              <a:solidFill>
                <a:schemeClr val="bg1"/>
              </a:solidFill>
              <a:latin typeface="ObjectumSexuality" panose="02000603000000000000" pitchFamily="2" charset="0"/>
              <a:ea typeface="ObjectumSexuality" panose="02000603000000000000" pitchFamily="2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509120"/>
            <a:ext cx="6768752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the satisfying assignment : </a:t>
            </a:r>
          </a:p>
          <a:p>
            <a:pPr marL="285750" indent="-285750" algn="l" rtl="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  <a:r>
              <a:rPr lang="en-US" sz="2400" b="1" baseline="-250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= 1 and/or </a:t>
            </a:r>
          </a:p>
          <a:p>
            <a:pPr marL="285750" indent="-285750" algn="l" rtl="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  <a:r>
              <a:rPr lang="en-US" sz="2400" b="1" baseline="-250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  <a:r>
              <a:rPr lang="en-US" sz="24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= 0 and/or</a:t>
            </a:r>
          </a:p>
          <a:p>
            <a:pPr marL="285750" indent="-285750" algn="l" rtl="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  <a:r>
              <a:rPr lang="en-US" sz="2400" b="1" baseline="-250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</a:t>
            </a:r>
            <a:r>
              <a:rPr lang="en-US" sz="24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= 0</a:t>
            </a:r>
          </a:p>
          <a:p>
            <a:pPr marL="285750" indent="-285750" algn="l" rtl="0">
              <a:buFontTx/>
              <a:buChar char="-"/>
            </a:pPr>
            <a:endParaRPr lang="en-US" sz="24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 marL="285750" indent="-285750" algn="l" rtl="0">
              <a:buFontTx/>
              <a:buChar char="-"/>
            </a:pPr>
            <a:endParaRPr lang="he-IL" dirty="0">
              <a:latin typeface="MV Boli" panose="0200050003020009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15522" y="2924944"/>
            <a:ext cx="308606" cy="720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3" y="2204864"/>
            <a:ext cx="5786409" cy="20850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32023"/>
            <a:ext cx="2992889" cy="302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cs typeface="BN Matan" panose="02000500000000000000" pitchFamily="2" charset="-79"/>
              </a:rPr>
              <a:t>No FPT when </a:t>
            </a:r>
            <a:r>
              <a:rPr lang="en-US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d=2</a:t>
            </a:r>
            <a:endParaRPr lang="he-IL" dirty="0">
              <a:solidFill>
                <a:schemeClr val="bg1"/>
              </a:solidFill>
              <a:latin typeface="ObjectumSexuality" panose="02000603000000000000" pitchFamily="2" charset="0"/>
              <a:ea typeface="ObjectumSexuality" panose="020006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229600" cy="4353347"/>
              </a:xfrm>
            </p:spPr>
            <p:txBody>
              <a:bodyPr>
                <a:normAutofit/>
              </a:bodyPr>
              <a:lstStyle/>
              <a:p>
                <a:pPr marL="342900" lvl="1" indent="-342900" algn="l" rtl="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bg1"/>
                    </a:solidFill>
                  </a:rPr>
                  <a:t>Proof via a reduction from the classical 3-SAT</a:t>
                </a:r>
              </a:p>
              <a:p>
                <a:pPr marL="0" lvl="1" indent="0" algn="l" rtl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		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/>
                        <a:cs typeface="Times New Roman"/>
                      </a:rPr>
                      <m:t>𝑥</m:t>
                    </m:r>
                    <m:r>
                      <a:rPr lang="en-US" i="1" baseline="-25000" dirty="0">
                        <a:solidFill>
                          <a:schemeClr val="bg1"/>
                        </a:solidFill>
                        <a:latin typeface="Cambria Math"/>
                        <a:cs typeface="Times New Roman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  <m:t>6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) ˄ </a:t>
                </a:r>
                <a:r>
                  <a:rPr lang="en-US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chemeClr val="bg1"/>
                            </a:solidFill>
                            <a:latin typeface="Cambria Math"/>
                            <a:cs typeface="Times New Roman"/>
                          </a:rPr>
                          <m:t>5</m:t>
                        </m:r>
                      </m:e>
                    </m:acc>
                    <m:r>
                      <m:rPr>
                        <m:nor/>
                      </m:rPr>
                      <a:rPr lang="en-US" baseline="-25000" dirty="0">
                        <a:solidFill>
                          <a:schemeClr val="bg1"/>
                        </a:solidFill>
                        <a:latin typeface="Cambria Math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rPr>
                      <m:t>˅ 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/>
                        <a:cs typeface="Times New Roman"/>
                      </a:rPr>
                      <m:t>𝑥</m:t>
                    </m:r>
                    <m:r>
                      <a:rPr lang="en-US" i="1" baseline="-25000" dirty="0">
                        <a:solidFill>
                          <a:schemeClr val="bg1"/>
                        </a:solidFill>
                        <a:latin typeface="Cambria Math"/>
                        <a:cs typeface="Times New Roman"/>
                      </a:rPr>
                      <m:t>4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)</a:t>
                </a:r>
                <a:endParaRPr lang="en-US" baseline="-25000" dirty="0" smtClean="0">
                  <a:solidFill>
                    <a:schemeClr val="bg1"/>
                  </a:solidFill>
                </a:endParaRPr>
              </a:p>
              <a:p>
                <a:pPr marL="0" lvl="1" indent="0" algn="l" rtl="0">
                  <a:buNone/>
                </a:pPr>
                <a:endParaRPr lang="en-US" baseline="-25000" dirty="0">
                  <a:solidFill>
                    <a:schemeClr val="bg1"/>
                  </a:solidFill>
                </a:endParaRPr>
              </a:p>
              <a:p>
                <a:pPr marL="0" lvl="1" indent="0" algn="l" rtl="0">
                  <a:buNone/>
                </a:pPr>
                <a:endParaRPr lang="en-US" baseline="-25000" dirty="0" smtClean="0">
                  <a:solidFill>
                    <a:schemeClr val="bg1"/>
                  </a:solidFill>
                </a:endParaRPr>
              </a:p>
              <a:p>
                <a:pPr marL="0" lvl="1" indent="0" algn="l" rtl="0">
                  <a:buNone/>
                </a:pPr>
                <a:endParaRPr lang="en-US" baseline="-25000" dirty="0">
                  <a:solidFill>
                    <a:schemeClr val="bg1"/>
                  </a:solidFill>
                </a:endParaRPr>
              </a:p>
              <a:p>
                <a:pPr marL="0" lvl="1" indent="0" algn="l" rtl="0">
                  <a:buNone/>
                </a:pPr>
                <a:endParaRPr lang="en-US" baseline="-25000" dirty="0" smtClean="0">
                  <a:solidFill>
                    <a:schemeClr val="bg1"/>
                  </a:solidFill>
                </a:endParaRPr>
              </a:p>
              <a:p>
                <a:pPr marL="0" lvl="1" indent="0" algn="l" rtl="0">
                  <a:buNone/>
                </a:pPr>
                <a:endParaRPr lang="en-US" baseline="-25000" dirty="0">
                  <a:solidFill>
                    <a:schemeClr val="bg1"/>
                  </a:solidFill>
                  <a:latin typeface="Times New Roman"/>
                  <a:cs typeface="Times New Roman"/>
                </a:endParaRPr>
              </a:p>
              <a:p>
                <a:pPr marL="0" lvl="1" indent="0" algn="l" rtl="0">
                  <a:buNone/>
                </a:pPr>
                <a:endParaRPr lang="en-US" baseline="-25000" dirty="0">
                  <a:solidFill>
                    <a:schemeClr val="bg1"/>
                  </a:solidFill>
                  <a:latin typeface="Gill Sans Ultra Bold Condensed" panose="020B0A06020104020203" pitchFamily="34" charset="0"/>
                </a:endParaRPr>
              </a:p>
              <a:p>
                <a:pPr marL="742950" lvl="2" indent="-342900" algn="l" rtl="0"/>
                <a:endParaRPr lang="en-US" baseline="-25000" dirty="0">
                  <a:solidFill>
                    <a:schemeClr val="bg1"/>
                  </a:solidFill>
                </a:endParaRPr>
              </a:p>
              <a:p>
                <a:pPr marL="400050" lvl="2" indent="0" algn="l" rtl="0">
                  <a:buNone/>
                </a:pPr>
                <a:r>
                  <a:rPr lang="en-US" sz="4400" baseline="-25000" dirty="0" smtClean="0">
                    <a:solidFill>
                      <a:schemeClr val="bg1"/>
                    </a:solidFill>
                  </a:rPr>
                  <a:t>	       				</a:t>
                </a:r>
                <a:endParaRPr lang="en-US" sz="4400" baseline="-25000" dirty="0">
                  <a:solidFill>
                    <a:schemeClr val="bg1"/>
                  </a:solidFill>
                  <a:latin typeface="ObjectumSexuality" panose="02000603000000000000" pitchFamily="2" charset="0"/>
                  <a:ea typeface="ObjectumSexuality" panose="02000603000000000000" pitchFamily="2" charset="0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229600" cy="4353347"/>
              </a:xfrm>
              <a:blipFill rotWithShape="1">
                <a:blip r:embed="rId3"/>
                <a:stretch>
                  <a:fillRect l="-1259" t="-126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74191" y="2924943"/>
            <a:ext cx="308606" cy="720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9752" y="3235623"/>
            <a:ext cx="18002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400" baseline="-25000" dirty="0">
                <a:solidFill>
                  <a:prstClr val="white"/>
                </a:solidFill>
              </a:rPr>
              <a:t>1 * 0 * * 0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4485164" y="3429000"/>
            <a:ext cx="2751132" cy="5437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00050" lvl="2" indent="0" algn="l" rtl="0">
              <a:buNone/>
            </a:pPr>
            <a:r>
              <a:rPr lang="en-US" sz="4400" baseline="-25000" dirty="0">
                <a:solidFill>
                  <a:schemeClr val="bg1"/>
                </a:solidFill>
              </a:rPr>
              <a:t>* * 0 1 0 *</a:t>
            </a:r>
            <a:endParaRPr lang="en-US" sz="4400" baseline="-25000" dirty="0">
              <a:solidFill>
                <a:schemeClr val="bg1"/>
              </a:solidFill>
              <a:latin typeface="ObjectumSexuality" panose="02000603000000000000" pitchFamily="2" charset="0"/>
              <a:ea typeface="ObjectumSexuality" panose="02000603000000000000" pitchFamily="2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509120"/>
            <a:ext cx="676875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On the other way, a string with Hamming Distance </a:t>
            </a:r>
            <a:r>
              <a:rPr lang="en-US" sz="2400" b="1" dirty="0" smtClean="0">
                <a:solidFill>
                  <a:schemeClr val="bg1"/>
                </a:solidFill>
                <a:latin typeface="Calibri"/>
                <a:cs typeface="MV Boli" panose="02000500030200090000" pitchFamily="2" charset="0"/>
              </a:rPr>
              <a:t>≤ 2 </a:t>
            </a:r>
            <a:r>
              <a:rPr lang="en-US" sz="24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must have</a:t>
            </a:r>
            <a:r>
              <a:rPr lang="en-US" sz="2400" b="1" dirty="0" smtClean="0">
                <a:solidFill>
                  <a:schemeClr val="bg1"/>
                </a:solidFill>
                <a:latin typeface="Calibri"/>
                <a:cs typeface="MV Boli" panose="02000500030200090000" pitchFamily="2" charset="0"/>
              </a:rPr>
              <a:t>:</a:t>
            </a:r>
            <a:endParaRPr lang="en-US" sz="2400" b="1" dirty="0" smtClean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 algn="l" rtl="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  <a:r>
              <a:rPr lang="en-US" sz="2400" b="1" baseline="-250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= 1 and/or </a:t>
            </a:r>
          </a:p>
          <a:p>
            <a:pPr marL="285750" indent="-285750" algn="l" rtl="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  <a:r>
              <a:rPr lang="en-US" sz="2400" b="1" baseline="-250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  <a:r>
              <a:rPr lang="en-US" sz="24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= 0 and/or</a:t>
            </a:r>
          </a:p>
          <a:p>
            <a:pPr marL="285750" indent="-285750" algn="l" rtl="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  <a:r>
              <a:rPr lang="en-US" sz="2400" b="1" baseline="-250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</a:t>
            </a:r>
            <a:r>
              <a:rPr lang="en-US" sz="24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= 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15522" y="2924944"/>
            <a:ext cx="308606" cy="720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3" y="2204864"/>
            <a:ext cx="5786409" cy="20850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32023"/>
            <a:ext cx="2992889" cy="302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0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cs typeface="BN Matan" panose="02000500000000000000" pitchFamily="2" charset="-79"/>
              </a:rPr>
              <a:t>No FPT when </a:t>
            </a:r>
            <a:r>
              <a:rPr lang="en-US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d=2</a:t>
            </a:r>
            <a:endParaRPr lang="he-IL" dirty="0">
              <a:solidFill>
                <a:schemeClr val="bg1"/>
              </a:solidFill>
              <a:latin typeface="ObjectumSexuality" panose="02000603000000000000" pitchFamily="2" charset="0"/>
              <a:ea typeface="ObjectumSexuality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92500" lnSpcReduction="10000"/>
          </a:bodyPr>
          <a:lstStyle/>
          <a:p>
            <a:pPr marL="342900" lvl="1" indent="-342900" algn="l" rtl="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lvl="1" indent="-342900" algn="l" rtl="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Thus, a solution to the CSW instance with d=2, corresponds to a solution of our 3-SAT instance</a:t>
            </a:r>
          </a:p>
          <a:p>
            <a:pPr marL="342900" lvl="1" indent="-342900" algn="l" rtl="0">
              <a:buFont typeface="Arial" panose="020B0604020202020204" pitchFamily="34" charset="0"/>
              <a:buChar char="•"/>
            </a:pPr>
            <a:endParaRPr lang="en-US" sz="30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42900" lvl="1" indent="-342900" algn="l" rtl="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Which proves that the CSW problem with d=2 is NP-complete</a:t>
            </a:r>
          </a:p>
          <a:p>
            <a:pPr marL="342900" lvl="1" indent="-342900" algn="l" rtl="0">
              <a:buFont typeface="Arial" panose="020B0604020202020204" pitchFamily="34" charset="0"/>
              <a:buChar char="•"/>
            </a:pPr>
            <a:endParaRPr lang="en-US" sz="3000" b="1" baseline="-250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42900" lvl="1" indent="-342900" algn="l" rtl="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about larger distances?</a:t>
            </a:r>
            <a:r>
              <a:rPr lang="en-US" sz="3000" dirty="0" smtClean="0">
                <a:solidFill>
                  <a:srgbClr val="FFFF00"/>
                </a:solidFill>
              </a:rPr>
              <a:t>	       </a:t>
            </a:r>
            <a:r>
              <a:rPr lang="en-US" sz="4400" baseline="-25000" dirty="0" smtClean="0">
                <a:solidFill>
                  <a:schemeClr val="bg1"/>
                </a:solidFill>
              </a:rPr>
              <a:t>				</a:t>
            </a:r>
            <a:endParaRPr lang="en-US" sz="4400" baseline="-25000" dirty="0">
              <a:solidFill>
                <a:schemeClr val="bg1"/>
              </a:solidFill>
              <a:latin typeface="ObjectumSexuality" panose="02000603000000000000" pitchFamily="2" charset="0"/>
              <a:ea typeface="ObjectumSexuality" panose="02000603000000000000" pitchFamily="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7116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cs typeface="BN Matan" panose="02000500000000000000" pitchFamily="2" charset="-79"/>
              </a:rPr>
              <a:t>No FPT when </a:t>
            </a:r>
            <a:r>
              <a:rPr lang="en-US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d&gt;2</a:t>
            </a:r>
            <a:endParaRPr lang="he-IL" dirty="0">
              <a:solidFill>
                <a:schemeClr val="bg1"/>
              </a:solidFill>
              <a:latin typeface="ObjectumSexuality" panose="02000603000000000000" pitchFamily="2" charset="0"/>
              <a:ea typeface="ObjectumSexuality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571500" lvl="1" indent="-571500" algn="l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reduction from NP-hardness for some d implies hardness for d+1</a:t>
            </a:r>
          </a:p>
          <a:p>
            <a:pPr marL="0" lvl="1" indent="0" algn="l" rtl="0">
              <a:buNone/>
            </a:pPr>
            <a:endParaRPr lang="en-US" sz="3600" baseline="-25000" dirty="0">
              <a:solidFill>
                <a:schemeClr val="bg1"/>
              </a:solidFill>
            </a:endParaRPr>
          </a:p>
          <a:p>
            <a:pPr marL="0" lvl="1" indent="0" algn="l" rtl="0">
              <a:buNone/>
            </a:pPr>
            <a:r>
              <a:rPr lang="en-US" sz="3600" baseline="-25000" dirty="0" smtClean="0">
                <a:solidFill>
                  <a:schemeClr val="bg1"/>
                </a:solidFill>
              </a:rPr>
              <a:t>		</a:t>
            </a:r>
            <a:endParaRPr lang="en-US" sz="3600" baseline="-25000" dirty="0">
              <a:solidFill>
                <a:schemeClr val="bg1"/>
              </a:solidFill>
              <a:latin typeface="ObjectumSexuality" panose="02000603000000000000" pitchFamily="2" charset="0"/>
              <a:ea typeface="ObjectumSexuality" panose="02000603000000000000" pitchFamily="2" charset="0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780928"/>
            <a:ext cx="2304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input strings</a:t>
            </a:r>
            <a:endParaRPr lang="he-IL" sz="2400" b="1" dirty="0">
              <a:solidFill>
                <a:schemeClr val="bg1"/>
              </a:solidFill>
              <a:latin typeface="MV Boli" panose="0200050003020009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8135"/>
            <a:ext cx="1764240" cy="2231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25851"/>
            <a:ext cx="1435895" cy="1911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57899"/>
            <a:ext cx="1435895" cy="1911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389947"/>
            <a:ext cx="1435895" cy="1911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49987"/>
            <a:ext cx="1435895" cy="1911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110027"/>
            <a:ext cx="1435895" cy="1911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3570" y="4102868"/>
            <a:ext cx="576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</a:t>
            </a:r>
            <a:endParaRPr lang="he-IL" sz="2400" b="1" dirty="0">
              <a:solidFill>
                <a:schemeClr val="bg1"/>
              </a:solidFill>
              <a:latin typeface="MV Boli" panose="0200050003020009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6" y="5559623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</a:t>
            </a:r>
            <a:endParaRPr lang="he-IL" sz="2400" b="1" dirty="0">
              <a:solidFill>
                <a:schemeClr val="bg1"/>
              </a:solidFill>
              <a:latin typeface="MV Boli" panose="0200050003020009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5776" y="3319529"/>
            <a:ext cx="1584176" cy="21698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1 0 0 0 0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0 1 0 0 0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0 0 1 0 0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0 0 0 1 0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0 0 0 0 1</a:t>
            </a:r>
            <a:endParaRPr lang="he-IL" b="1" dirty="0">
              <a:solidFill>
                <a:schemeClr val="bg1"/>
              </a:solidFill>
              <a:latin typeface="MV Boli" panose="02000500030200090000" pitchFamily="2" charset="0"/>
            </a:endParaRPr>
          </a:p>
        </p:txBody>
      </p:sp>
      <p:sp>
        <p:nvSpPr>
          <p:cNvPr id="4" name="Left Brace 3"/>
          <p:cNvSpPr/>
          <p:nvPr/>
        </p:nvSpPr>
        <p:spPr>
          <a:xfrm rot="16200000">
            <a:off x="3051264" y="5166595"/>
            <a:ext cx="328839" cy="1247718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TextBox 20"/>
          <p:cNvSpPr txBox="1"/>
          <p:nvPr/>
        </p:nvSpPr>
        <p:spPr>
          <a:xfrm>
            <a:off x="2927651" y="6021288"/>
            <a:ext cx="576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</a:t>
            </a:r>
            <a:endParaRPr lang="he-IL" sz="2400" b="1" dirty="0">
              <a:solidFill>
                <a:schemeClr val="bg1"/>
              </a:solidFill>
              <a:latin typeface="MV Boli" panose="0200050003020009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048" y="3328135"/>
            <a:ext cx="338437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each string s</a:t>
            </a:r>
            <a:r>
              <a:rPr lang="en-US" sz="2400" baseline="-250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we add a suffix which has 1 in the i’s position and 0’s in all other positions</a:t>
            </a:r>
            <a:endParaRPr lang="he-IL" sz="2400" dirty="0">
              <a:solidFill>
                <a:schemeClr val="bg1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14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4" grpId="0" animBg="1"/>
      <p:bldP spid="21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cs typeface="BN Matan" panose="02000500000000000000" pitchFamily="2" charset="-79"/>
              </a:rPr>
              <a:t>No FPT when </a:t>
            </a:r>
            <a:r>
              <a:rPr lang="en-US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d&gt;2</a:t>
            </a:r>
            <a:endParaRPr lang="he-IL" dirty="0">
              <a:solidFill>
                <a:schemeClr val="bg1"/>
              </a:solidFill>
              <a:latin typeface="ObjectumSexuality" panose="02000603000000000000" pitchFamily="2" charset="0"/>
              <a:ea typeface="ObjectumSexuality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571500" lvl="1" indent="-571500" algn="l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reduction from NP-hardness for some d implies hardness for d+1</a:t>
            </a:r>
          </a:p>
          <a:p>
            <a:pPr marL="0" lvl="1" indent="0" algn="l" rtl="0">
              <a:buNone/>
            </a:pPr>
            <a:endParaRPr lang="en-US" sz="3600" baseline="-25000" dirty="0">
              <a:solidFill>
                <a:schemeClr val="bg1"/>
              </a:solidFill>
            </a:endParaRPr>
          </a:p>
          <a:p>
            <a:pPr marL="0" lvl="1" indent="0" algn="l" rtl="0">
              <a:buNone/>
            </a:pPr>
            <a:r>
              <a:rPr lang="en-US" sz="3600" baseline="-25000" dirty="0" smtClean="0">
                <a:solidFill>
                  <a:schemeClr val="bg1"/>
                </a:solidFill>
              </a:rPr>
              <a:t>		</a:t>
            </a:r>
            <a:endParaRPr lang="en-US" sz="3600" baseline="-25000" dirty="0">
              <a:solidFill>
                <a:schemeClr val="bg1"/>
              </a:solidFill>
              <a:latin typeface="ObjectumSexuality" panose="02000603000000000000" pitchFamily="2" charset="0"/>
              <a:ea typeface="ObjectumSexuality" panose="02000603000000000000" pitchFamily="2" charset="0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780928"/>
            <a:ext cx="2304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input strings</a:t>
            </a:r>
            <a:endParaRPr lang="he-IL" sz="2400" b="1" dirty="0">
              <a:solidFill>
                <a:schemeClr val="bg1"/>
              </a:solidFill>
              <a:latin typeface="MV Boli" panose="0200050003020009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8135"/>
            <a:ext cx="1764240" cy="2231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25851"/>
            <a:ext cx="1435895" cy="1911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57899"/>
            <a:ext cx="1435895" cy="1911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389947"/>
            <a:ext cx="1435895" cy="1911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49987"/>
            <a:ext cx="1435895" cy="1911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110027"/>
            <a:ext cx="1435895" cy="1911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3570" y="4102868"/>
            <a:ext cx="576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</a:t>
            </a:r>
            <a:endParaRPr lang="he-IL" sz="2400" b="1" dirty="0">
              <a:solidFill>
                <a:schemeClr val="bg1"/>
              </a:solidFill>
              <a:latin typeface="MV Boli" panose="0200050003020009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6" y="5559623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</a:t>
            </a:r>
            <a:endParaRPr lang="he-IL" sz="2400" b="1" dirty="0">
              <a:solidFill>
                <a:schemeClr val="bg1"/>
              </a:solidFill>
              <a:latin typeface="MV Boli" panose="0200050003020009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5776" y="3319529"/>
            <a:ext cx="1584176" cy="21698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1 0 0 0 0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0 1 0 0 0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0 0 1 0 0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0 0 0 1 0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0 0 0 0 1</a:t>
            </a:r>
            <a:endParaRPr lang="he-IL" b="1" dirty="0">
              <a:solidFill>
                <a:schemeClr val="bg1"/>
              </a:solidFill>
              <a:latin typeface="MV Boli" panose="0200050003020009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313" y="4365104"/>
            <a:ext cx="1435895" cy="19118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508104" y="3913892"/>
            <a:ext cx="4320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endParaRPr lang="he-IL" sz="2400" b="1" dirty="0">
              <a:solidFill>
                <a:schemeClr val="bg1"/>
              </a:solidFill>
              <a:latin typeface="MV Boli" panose="0200050003020009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121" y="3818301"/>
            <a:ext cx="2153965" cy="10272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2" y="2918728"/>
            <a:ext cx="2165863" cy="294243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51920" y="5790455"/>
            <a:ext cx="9361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bg1"/>
                </a:solidFill>
                <a:latin typeface="MV Boli" panose="02000500030200090000" pitchFamily="2" charset="0"/>
                <a:ea typeface="ObjectumSexuality" panose="02000603000000000000" pitchFamily="2" charset="0"/>
                <a:cs typeface="MV Boli" panose="02000500030200090000" pitchFamily="2" charset="0"/>
              </a:rPr>
              <a:t>≤ </a:t>
            </a:r>
            <a:r>
              <a:rPr lang="en-US" sz="3600" b="1" dirty="0" smtClean="0">
                <a:solidFill>
                  <a:schemeClr val="bg1"/>
                </a:solidFill>
                <a:latin typeface="MV Boli" panose="02000500030200090000" pitchFamily="2" charset="0"/>
                <a:ea typeface="ObjectumSexuality" panose="02000603000000000000" pitchFamily="2" charset="0"/>
                <a:cs typeface="MV Boli" panose="02000500030200090000" pitchFamily="2" charset="0"/>
              </a:rPr>
              <a:t>d </a:t>
            </a:r>
            <a:endParaRPr lang="he-IL" sz="3600" b="1" dirty="0">
              <a:solidFill>
                <a:schemeClr val="bg1"/>
              </a:solidFill>
              <a:latin typeface="MV Boli" panose="02000500030200090000" pitchFamily="2" charset="0"/>
              <a:ea typeface="ObjectumSexualit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10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cs typeface="BN Matan" panose="02000500000000000000" pitchFamily="2" charset="-79"/>
              </a:rPr>
              <a:t>No FPT when </a:t>
            </a:r>
            <a:r>
              <a:rPr lang="en-US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d&gt;2</a:t>
            </a:r>
            <a:endParaRPr lang="he-IL" dirty="0">
              <a:solidFill>
                <a:schemeClr val="bg1"/>
              </a:solidFill>
              <a:latin typeface="ObjectumSexuality" panose="02000603000000000000" pitchFamily="2" charset="0"/>
              <a:ea typeface="ObjectumSexuality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571500" lvl="1" indent="-571500" algn="l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reduction from NP-hardness for some d implies hardness for d+1</a:t>
            </a:r>
          </a:p>
          <a:p>
            <a:pPr marL="0" lvl="1" indent="0" algn="l" rtl="0">
              <a:buNone/>
            </a:pPr>
            <a:endParaRPr lang="en-US" sz="3600" baseline="-25000" dirty="0">
              <a:solidFill>
                <a:schemeClr val="bg1"/>
              </a:solidFill>
            </a:endParaRPr>
          </a:p>
          <a:p>
            <a:pPr marL="0" lvl="1" indent="0" algn="l" rtl="0">
              <a:buNone/>
            </a:pPr>
            <a:r>
              <a:rPr lang="en-US" sz="3600" baseline="-25000" dirty="0" smtClean="0">
                <a:solidFill>
                  <a:schemeClr val="bg1"/>
                </a:solidFill>
              </a:rPr>
              <a:t>		</a:t>
            </a:r>
            <a:endParaRPr lang="en-US" sz="3600" baseline="-25000" dirty="0">
              <a:solidFill>
                <a:schemeClr val="bg1"/>
              </a:solidFill>
              <a:latin typeface="ObjectumSexuality" panose="02000603000000000000" pitchFamily="2" charset="0"/>
              <a:ea typeface="ObjectumSexuality" panose="02000603000000000000" pitchFamily="2" charset="0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780928"/>
            <a:ext cx="2304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input strings</a:t>
            </a:r>
            <a:endParaRPr lang="he-IL" sz="2400" b="1" dirty="0">
              <a:solidFill>
                <a:schemeClr val="bg1"/>
              </a:solidFill>
              <a:latin typeface="MV Boli" panose="0200050003020009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8135"/>
            <a:ext cx="1764240" cy="2231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25851"/>
            <a:ext cx="1435895" cy="1911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57899"/>
            <a:ext cx="1435895" cy="1911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389947"/>
            <a:ext cx="1435895" cy="1911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49987"/>
            <a:ext cx="1435895" cy="1911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110027"/>
            <a:ext cx="1435895" cy="1911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3570" y="4102868"/>
            <a:ext cx="576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</a:t>
            </a:r>
            <a:endParaRPr lang="he-IL" sz="2400" b="1" dirty="0">
              <a:solidFill>
                <a:schemeClr val="bg1"/>
              </a:solidFill>
              <a:latin typeface="MV Boli" panose="0200050003020009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6" y="5559623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</a:t>
            </a:r>
            <a:endParaRPr lang="he-IL" sz="2400" b="1" dirty="0">
              <a:solidFill>
                <a:schemeClr val="bg1"/>
              </a:solidFill>
              <a:latin typeface="MV Boli" panose="0200050003020009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5776" y="3319529"/>
            <a:ext cx="1584176" cy="21698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1 0 0 0 0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0 1 0 0 0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0 0 1 0 0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0 0 0 1 0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0 0 0 0 1</a:t>
            </a:r>
            <a:endParaRPr lang="he-IL" b="1" dirty="0">
              <a:solidFill>
                <a:schemeClr val="bg1"/>
              </a:solidFill>
              <a:latin typeface="MV Boli" panose="0200050003020009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313" y="4365104"/>
            <a:ext cx="1435895" cy="19118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508104" y="3913892"/>
            <a:ext cx="4320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endParaRPr lang="he-IL" sz="2400" b="1" dirty="0">
              <a:solidFill>
                <a:schemeClr val="bg1"/>
              </a:solidFill>
              <a:latin typeface="MV Boli" panose="0200050003020009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2200" y="4211503"/>
            <a:ext cx="1584176" cy="4732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0</a:t>
            </a:r>
            <a:r>
              <a:rPr lang="en-US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0 0 0 0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121" y="3818301"/>
            <a:ext cx="3525255" cy="10272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1" y="2918728"/>
            <a:ext cx="3882249" cy="294243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51920" y="5790455"/>
            <a:ext cx="20882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bg1"/>
                </a:solidFill>
                <a:latin typeface="MV Boli" panose="02000500030200090000" pitchFamily="2" charset="0"/>
                <a:ea typeface="ObjectumSexuality" panose="02000603000000000000" pitchFamily="2" charset="0"/>
                <a:cs typeface="MV Boli" panose="02000500030200090000" pitchFamily="2" charset="0"/>
              </a:rPr>
              <a:t>≤ </a:t>
            </a:r>
            <a:r>
              <a:rPr lang="en-US" sz="3600" b="1" dirty="0" smtClean="0">
                <a:solidFill>
                  <a:schemeClr val="bg1"/>
                </a:solidFill>
                <a:latin typeface="MV Boli" panose="02000500030200090000" pitchFamily="2" charset="0"/>
                <a:ea typeface="ObjectumSexuality" panose="02000603000000000000" pitchFamily="2" charset="0"/>
                <a:cs typeface="MV Boli" panose="02000500030200090000" pitchFamily="2" charset="0"/>
              </a:rPr>
              <a:t>d+1 </a:t>
            </a:r>
            <a:endParaRPr lang="he-IL" sz="3600" b="1" dirty="0">
              <a:solidFill>
                <a:schemeClr val="bg1"/>
              </a:solidFill>
              <a:latin typeface="MV Boli" panose="02000500030200090000" pitchFamily="2" charset="0"/>
              <a:ea typeface="ObjectumSexualit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27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6165315" y="1269304"/>
            <a:ext cx="2295117" cy="215969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Oval 4"/>
          <p:cNvSpPr/>
          <p:nvPr/>
        </p:nvSpPr>
        <p:spPr>
          <a:xfrm>
            <a:off x="107504" y="1269304"/>
            <a:ext cx="2295117" cy="21596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cs typeface="BN Matan" panose="02000500000000000000" pitchFamily="2" charset="-79"/>
              </a:rPr>
              <a:t>The Closest String problem</a:t>
            </a:r>
            <a:endParaRPr lang="he-IL" dirty="0">
              <a:solidFill>
                <a:schemeClr val="bg1"/>
              </a:solidFill>
              <a:latin typeface="Archistico" panose="02040802050405020203" pitchFamily="18" charset="0"/>
              <a:cs typeface="BN Matan" panose="02000500000000000000" pitchFamily="2" charset="-79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37497" y="3913892"/>
            <a:ext cx="1822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/>
            <a:r>
              <a:rPr lang="en-US" sz="28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 =</a:t>
            </a:r>
            <a:r>
              <a:rPr lang="en-US" sz="2800" dirty="0" smtClean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t g a c </a:t>
            </a:r>
            <a:endParaRPr lang="he-IL" sz="2000" dirty="0">
              <a:solidFill>
                <a:srgbClr val="92D050"/>
              </a:solidFill>
              <a:latin typeface="MV Boli" panose="0200050003020009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9512" y="3472951"/>
            <a:ext cx="5328592" cy="2836369"/>
            <a:chOff x="179512" y="3472951"/>
            <a:chExt cx="5328592" cy="2836369"/>
          </a:xfrm>
        </p:grpSpPr>
        <p:sp>
          <p:nvSpPr>
            <p:cNvPr id="14" name="TextBox 13"/>
            <p:cNvSpPr txBox="1"/>
            <p:nvPr/>
          </p:nvSpPr>
          <p:spPr>
            <a:xfrm>
              <a:off x="179512" y="3472951"/>
              <a:ext cx="5328592" cy="123110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V Boli" panose="02000500030200090000" pitchFamily="2" charset="0"/>
                  <a:cs typeface="MV Boli" panose="02000500030200090000" pitchFamily="2" charset="0"/>
                </a:rPr>
                <a:t>S = </a:t>
              </a:r>
              <a:r>
                <a:rPr lang="en-US" sz="2800" dirty="0" smtClean="0">
                  <a:solidFill>
                    <a:schemeClr val="bg1"/>
                  </a:solidFill>
                </a:rPr>
                <a:t>{“c </a:t>
              </a:r>
              <a:r>
                <a:rPr lang="en-US" sz="2800" dirty="0">
                  <a:solidFill>
                    <a:schemeClr val="bg1"/>
                  </a:solidFill>
                </a:rPr>
                <a:t>g a </a:t>
              </a:r>
              <a:r>
                <a:rPr lang="en-US" sz="2800" dirty="0" smtClean="0">
                  <a:solidFill>
                    <a:schemeClr val="bg1"/>
                  </a:solidFill>
                </a:rPr>
                <a:t>t”, “t </a:t>
              </a:r>
              <a:r>
                <a:rPr lang="en-US" sz="2800" dirty="0">
                  <a:solidFill>
                    <a:schemeClr val="bg1"/>
                  </a:solidFill>
                </a:rPr>
                <a:t>c g </a:t>
              </a:r>
              <a:r>
                <a:rPr lang="en-US" sz="2800" dirty="0" smtClean="0">
                  <a:solidFill>
                    <a:schemeClr val="bg1"/>
                  </a:solidFill>
                </a:rPr>
                <a:t>c”, “a </a:t>
              </a:r>
              <a:r>
                <a:rPr lang="en-US" sz="2800" dirty="0">
                  <a:solidFill>
                    <a:schemeClr val="bg1"/>
                  </a:solidFill>
                </a:rPr>
                <a:t>g a </a:t>
              </a:r>
              <a:r>
                <a:rPr lang="en-US" sz="2800" dirty="0" smtClean="0">
                  <a:solidFill>
                    <a:schemeClr val="bg1"/>
                  </a:solidFill>
                </a:rPr>
                <a:t>c” }</a:t>
              </a:r>
            </a:p>
            <a:p>
              <a:pPr algn="l" rtl="0"/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V Boli" panose="02000500030200090000" pitchFamily="2" charset="0"/>
                  <a:cs typeface="MV Boli" panose="02000500030200090000" pitchFamily="2" charset="0"/>
                </a:rPr>
                <a:t>d = 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  <a:p>
              <a:endParaRPr lang="he-IL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57913" y="5157192"/>
              <a:ext cx="95050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he-IL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64915" y="4924325"/>
              <a:ext cx="1343503" cy="138499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800" dirty="0">
                  <a:solidFill>
                    <a:schemeClr val="bg1"/>
                  </a:solidFill>
                </a:rPr>
                <a:t>c g a </a:t>
              </a:r>
              <a:r>
                <a:rPr lang="en-US" sz="2800" dirty="0" smtClean="0">
                  <a:solidFill>
                    <a:schemeClr val="bg1"/>
                  </a:solidFill>
                </a:rPr>
                <a:t>t</a:t>
              </a:r>
            </a:p>
            <a:p>
              <a:pPr algn="l" rtl="0"/>
              <a:r>
                <a:rPr lang="en-US" sz="2800" dirty="0" smtClean="0">
                  <a:solidFill>
                    <a:schemeClr val="bg1"/>
                  </a:solidFill>
                </a:rPr>
                <a:t>t </a:t>
              </a:r>
              <a:r>
                <a:rPr lang="en-US" sz="2800" dirty="0">
                  <a:solidFill>
                    <a:schemeClr val="bg1"/>
                  </a:solidFill>
                </a:rPr>
                <a:t>c g </a:t>
              </a:r>
              <a:r>
                <a:rPr lang="en-US" sz="2800" dirty="0" smtClean="0">
                  <a:solidFill>
                    <a:schemeClr val="bg1"/>
                  </a:solidFill>
                </a:rPr>
                <a:t>c</a:t>
              </a:r>
            </a:p>
            <a:p>
              <a:pPr algn="l" rtl="0"/>
              <a:r>
                <a:rPr lang="en-US" sz="2800" dirty="0" smtClean="0">
                  <a:solidFill>
                    <a:schemeClr val="bg1"/>
                  </a:solidFill>
                </a:rPr>
                <a:t>a </a:t>
              </a:r>
              <a:r>
                <a:rPr lang="en-US" sz="2800" dirty="0">
                  <a:solidFill>
                    <a:schemeClr val="bg1"/>
                  </a:solidFill>
                </a:rPr>
                <a:t>g a c</a:t>
              </a:r>
              <a:endParaRPr lang="he-IL" sz="2800" dirty="0"/>
            </a:p>
          </p:txBody>
        </p:sp>
        <p:sp>
          <p:nvSpPr>
            <p:cNvPr id="18" name="Left Bracket 17"/>
            <p:cNvSpPr/>
            <p:nvPr/>
          </p:nvSpPr>
          <p:spPr>
            <a:xfrm>
              <a:off x="2446102" y="5157192"/>
              <a:ext cx="46422" cy="1008112"/>
            </a:xfrm>
            <a:prstGeom prst="leftBracket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Left Bracket 18"/>
            <p:cNvSpPr/>
            <p:nvPr/>
          </p:nvSpPr>
          <p:spPr>
            <a:xfrm rot="5400000">
              <a:off x="3017308" y="4471932"/>
              <a:ext cx="45719" cy="950505"/>
            </a:xfrm>
            <a:prstGeom prst="leftBracket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34292" y="5341858"/>
              <a:ext cx="43869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400" dirty="0" smtClean="0">
                  <a:solidFill>
                    <a:schemeClr val="bg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</a:t>
              </a:r>
              <a:endParaRPr lang="he-IL" sz="24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38566" y="4509120"/>
              <a:ext cx="43869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400" dirty="0" smtClean="0">
                  <a:solidFill>
                    <a:schemeClr val="bg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n</a:t>
              </a:r>
              <a:endParaRPr lang="he-IL" sz="2400" dirty="0">
                <a:solidFill>
                  <a:schemeClr val="bg1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57854">
              <a:off x="3186105" y="4015044"/>
              <a:ext cx="959209" cy="662017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84807" y="1804621"/>
            <a:ext cx="198293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cs typeface="MV Boli" panose="02000500030200090000" pitchFamily="2" charset="0"/>
              </a:rPr>
              <a:t>input :</a:t>
            </a:r>
          </a:p>
          <a:p>
            <a:pPr algn="l" rtl="0"/>
            <a:r>
              <a:rPr lang="en-US" sz="2800" b="1" dirty="0" smtClean="0">
                <a:cs typeface="MV Boli" panose="02000500030200090000" pitchFamily="2" charset="0"/>
              </a:rPr>
              <a:t> </a:t>
            </a:r>
            <a:r>
              <a:rPr lang="en-US" sz="2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 </a:t>
            </a:r>
            <a:r>
              <a:rPr lang="en-US" sz="2800" b="1" dirty="0" smtClean="0">
                <a:cs typeface="MV Boli" panose="02000500030200090000" pitchFamily="2" charset="0"/>
              </a:rPr>
              <a:t>and</a:t>
            </a:r>
            <a:r>
              <a:rPr lang="en-US" sz="2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d</a:t>
            </a:r>
            <a:endParaRPr lang="he-IL" sz="2000" b="1" dirty="0">
              <a:latin typeface="MV Boli" panose="0200050003020009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47373" y="1772816"/>
            <a:ext cx="198293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cs typeface="MV Boli" panose="02000500030200090000" pitchFamily="2" charset="0"/>
              </a:rPr>
              <a:t>Output :</a:t>
            </a:r>
          </a:p>
          <a:p>
            <a:pPr algn="l" rtl="0"/>
            <a:r>
              <a:rPr lang="en-US" sz="2800" b="1" dirty="0" smtClean="0">
                <a:cs typeface="MV Boli" panose="02000500030200090000" pitchFamily="2" charset="0"/>
              </a:rPr>
              <a:t> </a:t>
            </a:r>
            <a:r>
              <a:rPr lang="en-US" sz="2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endParaRPr lang="he-IL" sz="2000" b="1" dirty="0">
              <a:latin typeface="MV Boli" panose="0200050003020009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27769"/>
            <a:ext cx="45719" cy="509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2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cs typeface="BN Matan" panose="02000500000000000000" pitchFamily="2" charset="-79"/>
              </a:rPr>
              <a:t>NO FPT with respect to </a:t>
            </a:r>
            <a:r>
              <a:rPr lang="en-US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</a:t>
            </a:r>
            <a:endParaRPr lang="he-IL" dirty="0">
              <a:solidFill>
                <a:schemeClr val="bg1"/>
              </a:solidFill>
              <a:latin typeface="ObjectumSexuality" panose="02000603000000000000" pitchFamily="2" charset="0"/>
              <a:ea typeface="ObjectumSexuality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342900" lvl="1" indent="-342900" algn="l" rtl="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lvl="1" indent="-342900" algn="l" rtl="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Thus, if CSW is NP-hard for d, then it also NP-hard for d+1</a:t>
            </a:r>
          </a:p>
          <a:p>
            <a:pPr marL="342900" lvl="1" indent="-342900" algn="l" rtl="0">
              <a:buFont typeface="Arial" panose="020B0604020202020204" pitchFamily="34" charset="0"/>
              <a:buChar char="•"/>
            </a:pPr>
            <a:endParaRPr lang="en-US" sz="30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42900" lvl="1" indent="-342900" algn="l" rtl="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CSW problem is NP-hard for d </a:t>
            </a:r>
            <a:r>
              <a:rPr lang="en-US" sz="3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≥ </a:t>
            </a:r>
            <a:r>
              <a:rPr lang="en-US" sz="3000" b="1" dirty="0" smtClean="0">
                <a:solidFill>
                  <a:schemeClr val="bg1"/>
                </a:solidFill>
                <a:latin typeface="Calibri"/>
                <a:cs typeface="Times New Roman"/>
              </a:rPr>
              <a:t>2</a:t>
            </a:r>
            <a:r>
              <a:rPr lang="en-US" sz="30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even for binary alphabet</a:t>
            </a:r>
          </a:p>
          <a:p>
            <a:pPr marL="342900" lvl="1" indent="-342900" algn="l" rtl="0">
              <a:buFont typeface="Arial" panose="020B0604020202020204" pitchFamily="34" charset="0"/>
              <a:buChar char="•"/>
            </a:pPr>
            <a:endParaRPr lang="en-US" sz="3000" b="1" baseline="-250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42900" lvl="1" indent="-342900" algn="l" rtl="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about d=1 ?</a:t>
            </a:r>
            <a:r>
              <a:rPr lang="en-US" sz="3000" dirty="0" smtClean="0">
                <a:solidFill>
                  <a:srgbClr val="FFFF00"/>
                </a:solidFill>
              </a:rPr>
              <a:t>	       </a:t>
            </a:r>
            <a:r>
              <a:rPr lang="en-US" sz="4400" baseline="-25000" dirty="0" smtClean="0">
                <a:solidFill>
                  <a:schemeClr val="bg1"/>
                </a:solidFill>
              </a:rPr>
              <a:t>				</a:t>
            </a:r>
            <a:endParaRPr lang="en-US" sz="4400" baseline="-25000" dirty="0">
              <a:solidFill>
                <a:schemeClr val="bg1"/>
              </a:solidFill>
              <a:latin typeface="ObjectumSexuality" panose="02000603000000000000" pitchFamily="2" charset="0"/>
              <a:ea typeface="ObjectumSexuality" panose="02000603000000000000" pitchFamily="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358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d=1</a:t>
            </a:r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BN Matan" panose="02000500000000000000" pitchFamily="2" charset="-79"/>
              </a:rPr>
              <a:t> and binary strings</a:t>
            </a:r>
            <a:endParaRPr lang="he-IL" dirty="0">
              <a:solidFill>
                <a:schemeClr val="bg1"/>
              </a:solidFill>
              <a:latin typeface="ObjectumSexuality" panose="02000603000000000000" pitchFamily="2" charset="0"/>
              <a:ea typeface="ObjectumSexuality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342900" lvl="1" indent="-342900" algn="l" rtl="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lvl="1" indent="-342900" algn="l" rtl="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 show a polynomial-time algorithm for binary alphabet</a:t>
            </a:r>
          </a:p>
          <a:p>
            <a:pPr marL="342900" lvl="1" indent="-342900" algn="l" rtl="0">
              <a:buFont typeface="Arial" panose="020B0604020202020204" pitchFamily="34" charset="0"/>
              <a:buChar char="•"/>
            </a:pPr>
            <a:endParaRPr lang="en-US" sz="3000" b="1" dirty="0" smtClean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42900" lvl="1" indent="-342900" algn="l" rtl="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Open problem: arbitrary alphabet</a:t>
            </a:r>
            <a:r>
              <a:rPr lang="en-US" sz="3000" dirty="0" smtClean="0">
                <a:solidFill>
                  <a:schemeClr val="bg1"/>
                </a:solidFill>
              </a:rPr>
              <a:t>       </a:t>
            </a:r>
            <a:r>
              <a:rPr lang="en-US" sz="4400" baseline="-25000" dirty="0" smtClean="0">
                <a:solidFill>
                  <a:schemeClr val="bg1"/>
                </a:solidFill>
              </a:rPr>
              <a:t>				</a:t>
            </a:r>
            <a:endParaRPr lang="en-US" sz="4400" baseline="-25000" dirty="0">
              <a:solidFill>
                <a:schemeClr val="bg1"/>
              </a:solidFill>
              <a:latin typeface="ObjectumSexuality" panose="02000603000000000000" pitchFamily="2" charset="0"/>
              <a:ea typeface="ObjectumSexuality" panose="02000603000000000000" pitchFamily="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358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d=1</a:t>
            </a: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cs typeface="BN Matan" panose="02000500000000000000" pitchFamily="2" charset="-79"/>
              </a:rPr>
              <a:t> and binary strings</a:t>
            </a:r>
            <a:endParaRPr lang="he-IL" dirty="0">
              <a:solidFill>
                <a:schemeClr val="bg1"/>
              </a:solidFill>
              <a:latin typeface="ObjectumSexuality" panose="02000603000000000000" pitchFamily="2" charset="0"/>
              <a:ea typeface="ObjectumSexuality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342900" lvl="1" indent="-342900" algn="l" rtl="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Our polynomial-time algorithm uses a reduction to the 2-SAT problem</a:t>
            </a:r>
          </a:p>
          <a:p>
            <a:pPr marL="342900" lvl="1" indent="-342900" algn="l" rtl="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342900" lvl="1" indent="-342900" algn="l" rtl="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Determining whether a 2-SAT formula is </a:t>
            </a:r>
            <a:r>
              <a:rPr lang="en-US" sz="3200" dirty="0" err="1" smtClean="0">
                <a:solidFill>
                  <a:schemeClr val="bg1"/>
                </a:solidFill>
              </a:rPr>
              <a:t>satisfiable</a:t>
            </a:r>
            <a:r>
              <a:rPr lang="en-US" sz="3200" dirty="0" smtClean="0">
                <a:solidFill>
                  <a:schemeClr val="bg1"/>
                </a:solidFill>
              </a:rPr>
              <a:t> can be done in linear-time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Aspvall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[1979], Even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.[1976]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en-US" sz="4400" baseline="-25000" dirty="0" smtClean="0">
                <a:solidFill>
                  <a:schemeClr val="bg1"/>
                </a:solidFill>
              </a:rPr>
              <a:t>		</a:t>
            </a:r>
          </a:p>
          <a:p>
            <a:pPr marL="0" lvl="1" indent="0" algn="l" rtl="0">
              <a:buNone/>
            </a:pPr>
            <a:endParaRPr lang="en-US" sz="4400" baseline="-25000" dirty="0">
              <a:solidFill>
                <a:schemeClr val="bg1"/>
              </a:solidFill>
              <a:latin typeface="ObjectumSexuality" panose="02000603000000000000" pitchFamily="2" charset="0"/>
              <a:ea typeface="ObjectumSexuality" panose="02000603000000000000" pitchFamily="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4198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d=1</a:t>
            </a: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cs typeface="BN Matan" panose="02000500000000000000" pitchFamily="2" charset="-79"/>
              </a:rPr>
              <a:t> and binary strings</a:t>
            </a:r>
            <a:endParaRPr lang="he-IL" dirty="0">
              <a:solidFill>
                <a:schemeClr val="bg1"/>
              </a:solidFill>
              <a:latin typeface="ObjectumSexuality" panose="02000603000000000000" pitchFamily="2" charset="0"/>
              <a:ea typeface="ObjectumSexuality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457200" lvl="1" indent="-457200" algn="l" rtl="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white"/>
                </a:solidFill>
              </a:rPr>
              <a:t>the input strings as </a:t>
            </a:r>
            <a:r>
              <a:rPr lang="en-US" sz="32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3200" dirty="0" smtClean="0">
                <a:solidFill>
                  <a:prstClr val="white"/>
                </a:solidFill>
              </a:rPr>
              <a:t>x </a:t>
            </a:r>
            <a:r>
              <a:rPr lang="en-US" sz="32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 smtClean="0">
                <a:solidFill>
                  <a:prstClr val="white"/>
                </a:solidFill>
              </a:rPr>
              <a:t> matrix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7984" y="2852936"/>
            <a:ext cx="1584176" cy="22672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 indent="0" algn="l" rtl="0">
              <a:buNone/>
            </a:pPr>
            <a:r>
              <a:rPr lang="en-US" sz="4400" baseline="-25000" dirty="0" smtClean="0">
                <a:solidFill>
                  <a:prstClr val="white"/>
                </a:solidFill>
                <a:ea typeface="ObjectumSexuality" panose="02000603000000000000" pitchFamily="2" charset="0"/>
                <a:cs typeface="MV Boli" panose="02000500030200090000" pitchFamily="2" charset="0"/>
              </a:rPr>
              <a:t>0  1  0  0</a:t>
            </a:r>
            <a:endParaRPr lang="en-US" sz="4400" baseline="-25000" dirty="0">
              <a:solidFill>
                <a:prstClr val="white"/>
              </a:solidFill>
              <a:ea typeface="ObjectumSexuality" panose="02000603000000000000" pitchFamily="2" charset="0"/>
              <a:cs typeface="MV Boli" panose="02000500030200090000" pitchFamily="2" charset="0"/>
            </a:endParaRPr>
          </a:p>
          <a:p>
            <a:pPr marL="0" lvl="1" indent="0" algn="l" rtl="0">
              <a:buNone/>
            </a:pPr>
            <a:r>
              <a:rPr lang="en-US" sz="4400" baseline="-25000" dirty="0" smtClean="0">
                <a:solidFill>
                  <a:prstClr val="white"/>
                </a:solidFill>
                <a:ea typeface="ObjectumSexuality" panose="02000603000000000000" pitchFamily="2" charset="0"/>
                <a:cs typeface="MV Boli" panose="02000500030200090000" pitchFamily="2" charset="0"/>
              </a:rPr>
              <a:t>0  1  1  *</a:t>
            </a:r>
            <a:endParaRPr lang="en-US" sz="4400" baseline="-25000" dirty="0">
              <a:solidFill>
                <a:prstClr val="white"/>
              </a:solidFill>
              <a:ea typeface="ObjectumSexuality" panose="02000603000000000000" pitchFamily="2" charset="0"/>
              <a:cs typeface="MV Boli" panose="02000500030200090000" pitchFamily="2" charset="0"/>
            </a:endParaRPr>
          </a:p>
          <a:p>
            <a:pPr marL="0" lvl="1" indent="0" algn="l" rtl="0">
              <a:buNone/>
            </a:pPr>
            <a:r>
              <a:rPr lang="en-US" sz="4400" baseline="-25000" dirty="0" smtClean="0">
                <a:solidFill>
                  <a:prstClr val="white"/>
                </a:solidFill>
                <a:ea typeface="ObjectumSexuality" panose="02000603000000000000" pitchFamily="2" charset="0"/>
                <a:cs typeface="MV Boli" panose="02000500030200090000" pitchFamily="2" charset="0"/>
              </a:rPr>
              <a:t>1  0  *  1</a:t>
            </a:r>
            <a:endParaRPr lang="en-US" sz="4400" baseline="-25000" dirty="0">
              <a:solidFill>
                <a:prstClr val="white"/>
              </a:solidFill>
              <a:ea typeface="ObjectumSexuality" panose="02000603000000000000" pitchFamily="2" charset="0"/>
              <a:cs typeface="MV Boli" panose="02000500030200090000" pitchFamily="2" charset="0"/>
            </a:endParaRPr>
          </a:p>
          <a:p>
            <a:pPr marL="0" lvl="1" indent="0" algn="l" rtl="0">
              <a:buNone/>
            </a:pPr>
            <a:r>
              <a:rPr lang="en-US" sz="4400" baseline="-25000" dirty="0" smtClean="0">
                <a:solidFill>
                  <a:prstClr val="white"/>
                </a:solidFill>
                <a:ea typeface="ObjectumSexuality" panose="02000603000000000000" pitchFamily="2" charset="0"/>
                <a:cs typeface="MV Boli" panose="02000500030200090000" pitchFamily="2" charset="0"/>
              </a:rPr>
              <a:t>*  *  1  0</a:t>
            </a:r>
            <a:endParaRPr lang="en-US" sz="4400" baseline="-25000" dirty="0">
              <a:solidFill>
                <a:prstClr val="white"/>
              </a:solidFill>
              <a:ea typeface="ObjectumSexuality" panose="02000603000000000000" pitchFamily="2" charset="0"/>
              <a:cs typeface="MV Boli" panose="02000500030200090000" pitchFamily="2" charset="0"/>
            </a:endParaRPr>
          </a:p>
          <a:p>
            <a:endParaRPr lang="he-IL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2664954"/>
            <a:ext cx="3096344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 variables, one</a:t>
            </a:r>
          </a:p>
          <a:p>
            <a:pPr algn="l" rtl="0"/>
            <a:r>
              <a:rPr lang="en-US" sz="24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 each column</a:t>
            </a:r>
          </a:p>
          <a:p>
            <a:pPr algn="l" rtl="0"/>
            <a:endParaRPr lang="en-US" sz="24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 rtl="0"/>
            <a:r>
              <a:rPr lang="en-US" sz="24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Up to 4 clauses </a:t>
            </a:r>
          </a:p>
          <a:p>
            <a:pPr algn="l" rtl="0"/>
            <a:r>
              <a:rPr lang="en-US" sz="24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 each pair of columns</a:t>
            </a:r>
          </a:p>
          <a:p>
            <a:pPr algn="l" rtl="0"/>
            <a:endParaRPr lang="en-US" sz="24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 rtl="0"/>
            <a:r>
              <a:rPr lang="en-US" sz="24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Formula size O(n</a:t>
            </a:r>
            <a:r>
              <a:rPr lang="en-US" sz="2400" baseline="300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)</a:t>
            </a:r>
          </a:p>
          <a:p>
            <a:pPr algn="l" rtl="0"/>
            <a:r>
              <a:rPr lang="en-US" sz="24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he-IL" sz="2400" dirty="0">
              <a:solidFill>
                <a:schemeClr val="bg1"/>
              </a:solidFill>
              <a:latin typeface="MV Boli" panose="0200050003020009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901278"/>
            <a:ext cx="3456384" cy="28608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427984" y="2631114"/>
            <a:ext cx="216024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CCFF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  <a:r>
              <a:rPr lang="en-US" sz="2200" baseline="-25000" dirty="0" smtClean="0">
                <a:solidFill>
                  <a:srgbClr val="CCFF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  <a:r>
              <a:rPr lang="en-US" sz="2200" dirty="0" smtClean="0">
                <a:solidFill>
                  <a:srgbClr val="CCFF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x</a:t>
            </a:r>
            <a:r>
              <a:rPr lang="en-US" sz="2200" baseline="-25000" dirty="0" smtClean="0">
                <a:solidFill>
                  <a:srgbClr val="CCFF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  <a:r>
              <a:rPr lang="en-US" sz="2200" dirty="0" smtClean="0">
                <a:solidFill>
                  <a:srgbClr val="CCFF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x</a:t>
            </a:r>
            <a:r>
              <a:rPr lang="en-US" sz="2200" baseline="-25000" dirty="0" smtClean="0">
                <a:solidFill>
                  <a:srgbClr val="CCFF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  <a:r>
              <a:rPr lang="en-US" sz="2200" dirty="0" smtClean="0">
                <a:solidFill>
                  <a:srgbClr val="CCFF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x</a:t>
            </a:r>
            <a:r>
              <a:rPr lang="en-US" sz="2200" baseline="-25000" dirty="0">
                <a:solidFill>
                  <a:srgbClr val="CCFF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  <a:endParaRPr lang="he-IL" sz="2200" baseline="-25000" dirty="0">
              <a:solidFill>
                <a:srgbClr val="CCFF33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5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d=1</a:t>
            </a: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cs typeface="BN Matan" panose="02000500000000000000" pitchFamily="2" charset="-79"/>
              </a:rPr>
              <a:t> and binary strings</a:t>
            </a:r>
            <a:endParaRPr lang="he-IL" dirty="0">
              <a:solidFill>
                <a:schemeClr val="bg1"/>
              </a:solidFill>
              <a:latin typeface="ObjectumSexuality" panose="02000603000000000000" pitchFamily="2" charset="0"/>
              <a:ea typeface="ObjectumSexuality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457200" lvl="1" indent="-457200" algn="l" rtl="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white"/>
                </a:solidFill>
              </a:rPr>
              <a:t>the input strings as </a:t>
            </a:r>
            <a:r>
              <a:rPr lang="en-US" sz="32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3200" dirty="0" smtClean="0">
                <a:solidFill>
                  <a:prstClr val="white"/>
                </a:solidFill>
              </a:rPr>
              <a:t>x </a:t>
            </a:r>
            <a:r>
              <a:rPr lang="en-US" sz="32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 smtClean="0">
                <a:solidFill>
                  <a:prstClr val="white"/>
                </a:solidFill>
              </a:rPr>
              <a:t> matrix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2859314"/>
            <a:ext cx="1584176" cy="22672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 indent="0" algn="l" rtl="0">
              <a:buNone/>
            </a:pPr>
            <a:r>
              <a:rPr lang="en-US" sz="4400" baseline="-25000" dirty="0" smtClean="0">
                <a:solidFill>
                  <a:prstClr val="white"/>
                </a:solidFill>
                <a:ea typeface="ObjectumSexuality" panose="02000603000000000000" pitchFamily="2" charset="0"/>
                <a:cs typeface="MV Boli" panose="02000500030200090000" pitchFamily="2" charset="0"/>
              </a:rPr>
              <a:t>0  1  0  0</a:t>
            </a:r>
            <a:endParaRPr lang="en-US" sz="4400" baseline="-25000" dirty="0">
              <a:solidFill>
                <a:prstClr val="white"/>
              </a:solidFill>
              <a:ea typeface="ObjectumSexuality" panose="02000603000000000000" pitchFamily="2" charset="0"/>
              <a:cs typeface="MV Boli" panose="02000500030200090000" pitchFamily="2" charset="0"/>
            </a:endParaRPr>
          </a:p>
          <a:p>
            <a:pPr marL="0" lvl="1" indent="0" algn="l" rtl="0">
              <a:buNone/>
            </a:pPr>
            <a:r>
              <a:rPr lang="en-US" sz="4400" baseline="-25000" dirty="0" smtClean="0">
                <a:solidFill>
                  <a:prstClr val="white"/>
                </a:solidFill>
                <a:ea typeface="ObjectumSexuality" panose="02000603000000000000" pitchFamily="2" charset="0"/>
                <a:cs typeface="MV Boli" panose="02000500030200090000" pitchFamily="2" charset="0"/>
              </a:rPr>
              <a:t>0  1  1  *</a:t>
            </a:r>
            <a:endParaRPr lang="en-US" sz="4400" baseline="-25000" dirty="0">
              <a:solidFill>
                <a:prstClr val="white"/>
              </a:solidFill>
              <a:ea typeface="ObjectumSexuality" panose="02000603000000000000" pitchFamily="2" charset="0"/>
              <a:cs typeface="MV Boli" panose="02000500030200090000" pitchFamily="2" charset="0"/>
            </a:endParaRPr>
          </a:p>
          <a:p>
            <a:pPr marL="0" lvl="1" indent="0" algn="l" rtl="0">
              <a:buNone/>
            </a:pPr>
            <a:r>
              <a:rPr lang="en-US" sz="4400" baseline="-25000" dirty="0" smtClean="0">
                <a:solidFill>
                  <a:prstClr val="white"/>
                </a:solidFill>
                <a:ea typeface="ObjectumSexuality" panose="02000603000000000000" pitchFamily="2" charset="0"/>
                <a:cs typeface="MV Boli" panose="02000500030200090000" pitchFamily="2" charset="0"/>
              </a:rPr>
              <a:t>1  0  *  1</a:t>
            </a:r>
            <a:endParaRPr lang="en-US" sz="4400" baseline="-25000" dirty="0">
              <a:solidFill>
                <a:prstClr val="white"/>
              </a:solidFill>
              <a:ea typeface="ObjectumSexuality" panose="02000603000000000000" pitchFamily="2" charset="0"/>
              <a:cs typeface="MV Boli" panose="02000500030200090000" pitchFamily="2" charset="0"/>
            </a:endParaRPr>
          </a:p>
          <a:p>
            <a:pPr marL="0" lvl="1" indent="0" algn="l" rtl="0">
              <a:buNone/>
            </a:pPr>
            <a:r>
              <a:rPr lang="en-US" sz="4400" baseline="-25000" dirty="0" smtClean="0">
                <a:solidFill>
                  <a:prstClr val="white"/>
                </a:solidFill>
                <a:ea typeface="ObjectumSexuality" panose="02000603000000000000" pitchFamily="2" charset="0"/>
                <a:cs typeface="MV Boli" panose="02000500030200090000" pitchFamily="2" charset="0"/>
              </a:rPr>
              <a:t>*  *  1  0</a:t>
            </a:r>
            <a:endParaRPr lang="en-US" sz="4400" baseline="-25000" dirty="0">
              <a:solidFill>
                <a:prstClr val="white"/>
              </a:solidFill>
              <a:ea typeface="ObjectumSexuality" panose="02000603000000000000" pitchFamily="2" charset="0"/>
              <a:cs typeface="MV Boli" panose="02000500030200090000" pitchFamily="2" charset="0"/>
            </a:endParaRPr>
          </a:p>
          <a:p>
            <a:endParaRPr lang="he-IL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115616" y="2637492"/>
            <a:ext cx="216024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CCFF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  <a:r>
              <a:rPr lang="en-US" sz="2200" baseline="-25000" dirty="0" smtClean="0">
                <a:solidFill>
                  <a:srgbClr val="CCFF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  <a:r>
              <a:rPr lang="en-US" sz="2200" dirty="0" smtClean="0">
                <a:solidFill>
                  <a:srgbClr val="CCFF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x</a:t>
            </a:r>
            <a:r>
              <a:rPr lang="en-US" sz="2200" baseline="-25000" dirty="0" smtClean="0">
                <a:solidFill>
                  <a:srgbClr val="CCFF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  <a:r>
              <a:rPr lang="en-US" sz="2200" dirty="0" smtClean="0">
                <a:solidFill>
                  <a:srgbClr val="CCFF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x</a:t>
            </a:r>
            <a:r>
              <a:rPr lang="en-US" sz="2200" baseline="-25000" dirty="0" smtClean="0">
                <a:solidFill>
                  <a:srgbClr val="CCFF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  <a:r>
              <a:rPr lang="en-US" sz="2200" dirty="0" smtClean="0">
                <a:solidFill>
                  <a:srgbClr val="CCFF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x</a:t>
            </a:r>
            <a:r>
              <a:rPr lang="en-US" sz="2200" baseline="-25000" dirty="0">
                <a:solidFill>
                  <a:srgbClr val="CCFF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  <a:endParaRPr lang="he-IL" sz="2200" baseline="-25000" dirty="0">
              <a:solidFill>
                <a:srgbClr val="CCFF33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635896" y="2479536"/>
                <a:ext cx="3888432" cy="26776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dirty="0" smtClean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he-IL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˅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) 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˄ </a:t>
                </a:r>
                <a:r>
                  <a:rPr lang="en-US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 ˅</m:t>
                    </m:r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)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˄ </a:t>
                </a:r>
                <a:endParaRPr lang="en-US" sz="2800" dirty="0" smtClean="0">
                  <a:solidFill>
                    <a:schemeClr val="bg1"/>
                  </a:solidFill>
                  <a:latin typeface="Times New Roman"/>
                  <a:cs typeface="Times New Roman"/>
                </a:endParaRPr>
              </a:p>
              <a:p>
                <a:pPr algn="l" rtl="0"/>
                <a:r>
                  <a:rPr lang="en-US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he-IL" sz="28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˅</m:t>
                    </m:r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)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˄ </a:t>
                </a:r>
                <a:r>
                  <a:rPr lang="en-US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he-IL" sz="28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˅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)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˄</a:t>
                </a:r>
              </a:p>
              <a:p>
                <a:pPr algn="l" rtl="0"/>
                <a:r>
                  <a:rPr lang="en-US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he-IL" sz="28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˅</m:t>
                    </m:r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)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˄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 ˅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)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˄ </a:t>
                </a:r>
              </a:p>
              <a:p>
                <a:pPr algn="l" rtl="0"/>
                <a:r>
                  <a:rPr lang="en-US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 ˅</m:t>
                    </m:r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)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˄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 ˅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)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 ˄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 </a:t>
                </a:r>
              </a:p>
              <a:p>
                <a:pPr algn="l" rtl="0"/>
                <a:r>
                  <a:rPr lang="en-US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 ˅</m:t>
                    </m:r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)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˄ </a:t>
                </a:r>
                <a:r>
                  <a:rPr lang="en-US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he-IL" sz="28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˅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)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˄ </a:t>
                </a:r>
              </a:p>
              <a:p>
                <a:pPr algn="l" rtl="0"/>
                <a:r>
                  <a:rPr lang="en-US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he-IL" sz="28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˅</m:t>
                    </m:r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)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˄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˅</m:t>
                    </m:r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)</a:t>
                </a:r>
                <a:endParaRPr lang="he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479536"/>
                <a:ext cx="3888432" cy="2677656"/>
              </a:xfrm>
              <a:prstGeom prst="rect">
                <a:avLst/>
              </a:prstGeom>
              <a:blipFill rotWithShape="1">
                <a:blip r:embed="rId3"/>
                <a:stretch>
                  <a:fillRect l="-3135" t="-2506" b="-56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1043608" y="5192032"/>
            <a:ext cx="7344816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main idea: </a:t>
            </a:r>
          </a:p>
          <a:p>
            <a:pPr algn="l" rtl="0"/>
            <a:r>
              <a:rPr lang="en-US" sz="24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any assignment that does NOT satisfy a clause,</a:t>
            </a:r>
          </a:p>
          <a:p>
            <a:pPr algn="l" rtl="0"/>
            <a:r>
              <a:rPr lang="en-US" sz="24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</a:t>
            </a:r>
            <a:r>
              <a:rPr lang="en-US" sz="24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as exactly 2 errors with one of the strings</a:t>
            </a:r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2348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d=1</a:t>
            </a: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cs typeface="BN Matan" panose="02000500000000000000" pitchFamily="2" charset="-79"/>
              </a:rPr>
              <a:t> and binary strings</a:t>
            </a:r>
            <a:endParaRPr lang="he-IL" dirty="0">
              <a:solidFill>
                <a:schemeClr val="bg1"/>
              </a:solidFill>
              <a:latin typeface="ObjectumSexuality" panose="02000603000000000000" pitchFamily="2" charset="0"/>
              <a:ea typeface="ObjectumSexuality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457200" lvl="1" indent="-457200" algn="l" rtl="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white"/>
                </a:solidFill>
              </a:rPr>
              <a:t>the input strings as </a:t>
            </a:r>
            <a:r>
              <a:rPr lang="en-US" sz="32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3200" dirty="0" smtClean="0">
                <a:solidFill>
                  <a:prstClr val="white"/>
                </a:solidFill>
              </a:rPr>
              <a:t>x </a:t>
            </a:r>
            <a:r>
              <a:rPr lang="en-US" sz="32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 smtClean="0">
                <a:solidFill>
                  <a:prstClr val="white"/>
                </a:solidFill>
              </a:rPr>
              <a:t> matrix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2859314"/>
            <a:ext cx="1584176" cy="22672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 indent="0" algn="l" rtl="0">
              <a:buNone/>
            </a:pPr>
            <a:r>
              <a:rPr lang="en-US" sz="4400" baseline="-25000" dirty="0" smtClean="0">
                <a:solidFill>
                  <a:prstClr val="white"/>
                </a:solidFill>
                <a:ea typeface="ObjectumSexuality" panose="02000603000000000000" pitchFamily="2" charset="0"/>
                <a:cs typeface="MV Boli" panose="02000500030200090000" pitchFamily="2" charset="0"/>
              </a:rPr>
              <a:t>0  1  0  0</a:t>
            </a:r>
            <a:endParaRPr lang="en-US" sz="4400" baseline="-25000" dirty="0">
              <a:solidFill>
                <a:prstClr val="white"/>
              </a:solidFill>
              <a:ea typeface="ObjectumSexuality" panose="02000603000000000000" pitchFamily="2" charset="0"/>
              <a:cs typeface="MV Boli" panose="02000500030200090000" pitchFamily="2" charset="0"/>
            </a:endParaRPr>
          </a:p>
          <a:p>
            <a:pPr marL="0" lvl="1" indent="0" algn="l" rtl="0">
              <a:buNone/>
            </a:pPr>
            <a:r>
              <a:rPr lang="en-US" sz="4400" baseline="-25000" dirty="0" smtClean="0">
                <a:solidFill>
                  <a:prstClr val="white"/>
                </a:solidFill>
                <a:ea typeface="ObjectumSexuality" panose="02000603000000000000" pitchFamily="2" charset="0"/>
                <a:cs typeface="MV Boli" panose="02000500030200090000" pitchFamily="2" charset="0"/>
              </a:rPr>
              <a:t>0  1  1  *</a:t>
            </a:r>
            <a:endParaRPr lang="en-US" sz="4400" baseline="-25000" dirty="0">
              <a:solidFill>
                <a:prstClr val="white"/>
              </a:solidFill>
              <a:ea typeface="ObjectumSexuality" panose="02000603000000000000" pitchFamily="2" charset="0"/>
              <a:cs typeface="MV Boli" panose="02000500030200090000" pitchFamily="2" charset="0"/>
            </a:endParaRPr>
          </a:p>
          <a:p>
            <a:pPr marL="0" lvl="1" indent="0" algn="l" rtl="0">
              <a:buNone/>
            </a:pPr>
            <a:r>
              <a:rPr lang="en-US" sz="4400" baseline="-25000" dirty="0" smtClean="0">
                <a:solidFill>
                  <a:prstClr val="white"/>
                </a:solidFill>
                <a:ea typeface="ObjectumSexuality" panose="02000603000000000000" pitchFamily="2" charset="0"/>
                <a:cs typeface="MV Boli" panose="02000500030200090000" pitchFamily="2" charset="0"/>
              </a:rPr>
              <a:t>1  0  *  1</a:t>
            </a:r>
            <a:endParaRPr lang="en-US" sz="4400" baseline="-25000" dirty="0">
              <a:solidFill>
                <a:prstClr val="white"/>
              </a:solidFill>
              <a:ea typeface="ObjectumSexuality" panose="02000603000000000000" pitchFamily="2" charset="0"/>
              <a:cs typeface="MV Boli" panose="02000500030200090000" pitchFamily="2" charset="0"/>
            </a:endParaRPr>
          </a:p>
          <a:p>
            <a:pPr marL="0" lvl="1" indent="0" algn="l" rtl="0">
              <a:buNone/>
            </a:pPr>
            <a:r>
              <a:rPr lang="en-US" sz="4400" baseline="-25000" dirty="0" smtClean="0">
                <a:solidFill>
                  <a:prstClr val="white"/>
                </a:solidFill>
                <a:ea typeface="ObjectumSexuality" panose="02000603000000000000" pitchFamily="2" charset="0"/>
                <a:cs typeface="MV Boli" panose="02000500030200090000" pitchFamily="2" charset="0"/>
              </a:rPr>
              <a:t>*  *  1  0</a:t>
            </a:r>
            <a:endParaRPr lang="en-US" sz="4400" baseline="-25000" dirty="0">
              <a:solidFill>
                <a:prstClr val="white"/>
              </a:solidFill>
              <a:ea typeface="ObjectumSexuality" panose="02000603000000000000" pitchFamily="2" charset="0"/>
              <a:cs typeface="MV Boli" panose="02000500030200090000" pitchFamily="2" charset="0"/>
            </a:endParaRPr>
          </a:p>
          <a:p>
            <a:endParaRPr lang="he-IL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115616" y="2637492"/>
            <a:ext cx="216024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CCFF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  <a:r>
              <a:rPr lang="en-US" sz="2200" baseline="-25000" dirty="0" smtClean="0">
                <a:solidFill>
                  <a:srgbClr val="CCFF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  <a:r>
              <a:rPr lang="en-US" sz="2200" dirty="0" smtClean="0">
                <a:solidFill>
                  <a:srgbClr val="CCFF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x</a:t>
            </a:r>
            <a:r>
              <a:rPr lang="en-US" sz="2200" baseline="-25000" dirty="0" smtClean="0">
                <a:solidFill>
                  <a:srgbClr val="CCFF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  <a:r>
              <a:rPr lang="en-US" sz="2200" dirty="0" smtClean="0">
                <a:solidFill>
                  <a:srgbClr val="CCFF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x</a:t>
            </a:r>
            <a:r>
              <a:rPr lang="en-US" sz="2200" baseline="-25000" dirty="0" smtClean="0">
                <a:solidFill>
                  <a:srgbClr val="CCFF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  <a:r>
              <a:rPr lang="en-US" sz="2200" dirty="0" smtClean="0">
                <a:solidFill>
                  <a:srgbClr val="CCFF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x</a:t>
            </a:r>
            <a:r>
              <a:rPr lang="en-US" sz="2200" baseline="-25000" dirty="0">
                <a:solidFill>
                  <a:srgbClr val="CCFF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  <a:endParaRPr lang="he-IL" sz="2200" baseline="-25000" dirty="0">
              <a:solidFill>
                <a:srgbClr val="CCFF33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635896" y="2479536"/>
                <a:ext cx="3888432" cy="26776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dirty="0" smtClean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he-IL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˅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) 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˄ </a:t>
                </a:r>
                <a:r>
                  <a:rPr lang="en-US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 ˅</m:t>
                    </m:r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)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˄ </a:t>
                </a:r>
                <a:endParaRPr lang="en-US" sz="2800" dirty="0" smtClean="0">
                  <a:solidFill>
                    <a:schemeClr val="bg1"/>
                  </a:solidFill>
                  <a:latin typeface="Times New Roman"/>
                  <a:cs typeface="Times New Roman"/>
                </a:endParaRPr>
              </a:p>
              <a:p>
                <a:pPr algn="l" rtl="0"/>
                <a:r>
                  <a:rPr lang="en-US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he-IL" sz="28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˅</m:t>
                    </m:r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)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˄ </a:t>
                </a:r>
                <a:r>
                  <a:rPr lang="en-US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he-IL" sz="28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˅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)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˄</a:t>
                </a:r>
              </a:p>
              <a:p>
                <a:pPr algn="l" rtl="0"/>
                <a:r>
                  <a:rPr lang="en-US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he-IL" sz="28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˅</m:t>
                    </m:r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)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˄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 ˅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)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˄ </a:t>
                </a:r>
              </a:p>
              <a:p>
                <a:pPr algn="l" rtl="0"/>
                <a:r>
                  <a:rPr lang="en-US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 ˅</m:t>
                    </m:r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)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˄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 ˅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)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 ˄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 </a:t>
                </a:r>
              </a:p>
              <a:p>
                <a:pPr algn="l" rtl="0"/>
                <a:r>
                  <a:rPr lang="en-US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 ˅</m:t>
                    </m:r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)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˄ </a:t>
                </a:r>
                <a:r>
                  <a:rPr lang="en-US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he-IL" sz="28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˅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)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˄ </a:t>
                </a:r>
              </a:p>
              <a:p>
                <a:pPr algn="l" rtl="0"/>
                <a:r>
                  <a:rPr lang="en-US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he-IL" sz="28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˅</m:t>
                    </m:r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)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˄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˅</m:t>
                    </m:r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)</a:t>
                </a:r>
                <a:endParaRPr lang="he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479536"/>
                <a:ext cx="3888432" cy="2677656"/>
              </a:xfrm>
              <a:prstGeom prst="rect">
                <a:avLst/>
              </a:prstGeom>
              <a:blipFill rotWithShape="1">
                <a:blip r:embed="rId3"/>
                <a:stretch>
                  <a:fillRect l="-3135" t="-2506" b="-56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043608" y="5085184"/>
            <a:ext cx="741682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Conversely:</a:t>
            </a:r>
          </a:p>
          <a:p>
            <a:pPr algn="l" rtl="0"/>
            <a:r>
              <a:rPr lang="en-US" sz="24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If there is a satisfying assignment,</a:t>
            </a:r>
          </a:p>
          <a:p>
            <a:pPr algn="l" rtl="0"/>
            <a:r>
              <a:rPr lang="en-US" sz="24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then it corresponds to a binary string with distance </a:t>
            </a:r>
            <a:r>
              <a:rPr lang="en-US" sz="2400" dirty="0" smtClean="0">
                <a:solidFill>
                  <a:schemeClr val="bg1"/>
                </a:solidFill>
                <a:latin typeface="Calibri"/>
                <a:cs typeface="MV Boli" panose="02000500030200090000" pitchFamily="2" charset="0"/>
              </a:rPr>
              <a:t>≤ 1 </a:t>
            </a:r>
            <a:r>
              <a:rPr lang="en-US" sz="24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from each input string</a:t>
            </a:r>
          </a:p>
        </p:txBody>
      </p:sp>
    </p:spTree>
    <p:extLst>
      <p:ext uri="{BB962C8B-B14F-4D97-AF65-F5344CB8AC3E}">
        <p14:creationId xmlns:p14="http://schemas.microsoft.com/office/powerpoint/2010/main" val="301640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d=1</a:t>
            </a: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cs typeface="BN Matan" panose="02000500000000000000" pitchFamily="2" charset="-79"/>
              </a:rPr>
              <a:t> and binary strings</a:t>
            </a:r>
            <a:endParaRPr lang="he-IL" dirty="0">
              <a:solidFill>
                <a:schemeClr val="bg1"/>
              </a:solidFill>
              <a:latin typeface="ObjectumSexuality" panose="02000603000000000000" pitchFamily="2" charset="0"/>
              <a:ea typeface="ObjectumSexuality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457200" lvl="1" indent="-457200" algn="l" rtl="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white"/>
                </a:solidFill>
              </a:rPr>
              <a:t>the input strings as </a:t>
            </a:r>
            <a:r>
              <a:rPr lang="en-US" sz="32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3200" dirty="0" smtClean="0">
                <a:solidFill>
                  <a:prstClr val="white"/>
                </a:solidFill>
              </a:rPr>
              <a:t>x </a:t>
            </a:r>
            <a:r>
              <a:rPr lang="en-US" sz="32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 smtClean="0">
                <a:solidFill>
                  <a:prstClr val="white"/>
                </a:solidFill>
              </a:rPr>
              <a:t> matrix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2859314"/>
            <a:ext cx="1584176" cy="22672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 indent="0" algn="l" rtl="0">
              <a:buNone/>
            </a:pPr>
            <a:r>
              <a:rPr lang="en-US" sz="4400" baseline="-25000" dirty="0" smtClean="0">
                <a:solidFill>
                  <a:prstClr val="white"/>
                </a:solidFill>
                <a:ea typeface="ObjectumSexuality" panose="02000603000000000000" pitchFamily="2" charset="0"/>
                <a:cs typeface="MV Boli" panose="02000500030200090000" pitchFamily="2" charset="0"/>
              </a:rPr>
              <a:t>0  1  0  0</a:t>
            </a:r>
            <a:endParaRPr lang="en-US" sz="4400" baseline="-25000" dirty="0">
              <a:solidFill>
                <a:prstClr val="white"/>
              </a:solidFill>
              <a:ea typeface="ObjectumSexuality" panose="02000603000000000000" pitchFamily="2" charset="0"/>
              <a:cs typeface="MV Boli" panose="02000500030200090000" pitchFamily="2" charset="0"/>
            </a:endParaRPr>
          </a:p>
          <a:p>
            <a:pPr marL="0" lvl="1" indent="0" algn="l" rtl="0">
              <a:buNone/>
            </a:pPr>
            <a:r>
              <a:rPr lang="en-US" sz="4400" baseline="-25000" dirty="0" smtClean="0">
                <a:solidFill>
                  <a:prstClr val="white"/>
                </a:solidFill>
                <a:ea typeface="ObjectumSexuality" panose="02000603000000000000" pitchFamily="2" charset="0"/>
                <a:cs typeface="MV Boli" panose="02000500030200090000" pitchFamily="2" charset="0"/>
              </a:rPr>
              <a:t>0  1  1  *</a:t>
            </a:r>
            <a:endParaRPr lang="en-US" sz="4400" baseline="-25000" dirty="0">
              <a:solidFill>
                <a:prstClr val="white"/>
              </a:solidFill>
              <a:ea typeface="ObjectumSexuality" panose="02000603000000000000" pitchFamily="2" charset="0"/>
              <a:cs typeface="MV Boli" panose="02000500030200090000" pitchFamily="2" charset="0"/>
            </a:endParaRPr>
          </a:p>
          <a:p>
            <a:pPr marL="0" lvl="1" indent="0" algn="l" rtl="0">
              <a:buNone/>
            </a:pPr>
            <a:r>
              <a:rPr lang="en-US" sz="4400" baseline="-25000" dirty="0" smtClean="0">
                <a:solidFill>
                  <a:prstClr val="white"/>
                </a:solidFill>
                <a:ea typeface="ObjectumSexuality" panose="02000603000000000000" pitchFamily="2" charset="0"/>
                <a:cs typeface="MV Boli" panose="02000500030200090000" pitchFamily="2" charset="0"/>
              </a:rPr>
              <a:t>1  0  *  1</a:t>
            </a:r>
            <a:endParaRPr lang="en-US" sz="4400" baseline="-25000" dirty="0">
              <a:solidFill>
                <a:prstClr val="white"/>
              </a:solidFill>
              <a:ea typeface="ObjectumSexuality" panose="02000603000000000000" pitchFamily="2" charset="0"/>
              <a:cs typeface="MV Boli" panose="02000500030200090000" pitchFamily="2" charset="0"/>
            </a:endParaRPr>
          </a:p>
          <a:p>
            <a:pPr marL="0" lvl="1" indent="0" algn="l" rtl="0">
              <a:buNone/>
            </a:pPr>
            <a:r>
              <a:rPr lang="en-US" sz="4400" baseline="-25000" dirty="0" smtClean="0">
                <a:solidFill>
                  <a:prstClr val="white"/>
                </a:solidFill>
                <a:ea typeface="ObjectumSexuality" panose="02000603000000000000" pitchFamily="2" charset="0"/>
                <a:cs typeface="MV Boli" panose="02000500030200090000" pitchFamily="2" charset="0"/>
              </a:rPr>
              <a:t>*  *  1  0</a:t>
            </a:r>
            <a:endParaRPr lang="en-US" sz="4400" baseline="-25000" dirty="0">
              <a:solidFill>
                <a:prstClr val="white"/>
              </a:solidFill>
              <a:ea typeface="ObjectumSexuality" panose="02000603000000000000" pitchFamily="2" charset="0"/>
              <a:cs typeface="MV Boli" panose="02000500030200090000" pitchFamily="2" charset="0"/>
            </a:endParaRPr>
          </a:p>
          <a:p>
            <a:endParaRPr lang="he-IL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115616" y="2637492"/>
            <a:ext cx="216024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CCFF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  <a:r>
              <a:rPr lang="en-US" sz="2200" baseline="-25000" dirty="0" smtClean="0">
                <a:solidFill>
                  <a:srgbClr val="CCFF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  <a:r>
              <a:rPr lang="en-US" sz="2200" dirty="0" smtClean="0">
                <a:solidFill>
                  <a:srgbClr val="CCFF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x</a:t>
            </a:r>
            <a:r>
              <a:rPr lang="en-US" sz="2200" baseline="-25000" dirty="0" smtClean="0">
                <a:solidFill>
                  <a:srgbClr val="CCFF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  <a:r>
              <a:rPr lang="en-US" sz="2200" dirty="0" smtClean="0">
                <a:solidFill>
                  <a:srgbClr val="CCFF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x</a:t>
            </a:r>
            <a:r>
              <a:rPr lang="en-US" sz="2200" baseline="-25000" dirty="0" smtClean="0">
                <a:solidFill>
                  <a:srgbClr val="CCFF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  <a:r>
              <a:rPr lang="en-US" sz="2200" dirty="0" smtClean="0">
                <a:solidFill>
                  <a:srgbClr val="CCFF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x</a:t>
            </a:r>
            <a:r>
              <a:rPr lang="en-US" sz="2200" baseline="-25000" dirty="0">
                <a:solidFill>
                  <a:srgbClr val="CCFF3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  <a:endParaRPr lang="he-IL" sz="2200" baseline="-25000" dirty="0">
              <a:solidFill>
                <a:srgbClr val="CCFF33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635896" y="2479536"/>
                <a:ext cx="3888432" cy="26776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dirty="0" smtClean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he-IL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˅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) 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˄ </a:t>
                </a:r>
                <a:r>
                  <a:rPr lang="en-US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 ˅</m:t>
                    </m:r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)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˄ </a:t>
                </a:r>
                <a:endParaRPr lang="en-US" sz="2800" dirty="0" smtClean="0">
                  <a:solidFill>
                    <a:schemeClr val="bg1"/>
                  </a:solidFill>
                  <a:latin typeface="Times New Roman"/>
                  <a:cs typeface="Times New Roman"/>
                </a:endParaRPr>
              </a:p>
              <a:p>
                <a:pPr algn="l" rtl="0"/>
                <a:r>
                  <a:rPr lang="en-US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he-IL" sz="28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˅</m:t>
                    </m:r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)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˄ </a:t>
                </a:r>
                <a:r>
                  <a:rPr lang="en-US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he-IL" sz="28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˅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)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˄</a:t>
                </a:r>
              </a:p>
              <a:p>
                <a:pPr algn="l" rtl="0"/>
                <a:r>
                  <a:rPr lang="en-US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he-IL" sz="28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˅</m:t>
                    </m:r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)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˄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 ˅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)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˄ </a:t>
                </a:r>
              </a:p>
              <a:p>
                <a:pPr algn="l" rtl="0"/>
                <a:r>
                  <a:rPr lang="en-US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 ˅</m:t>
                    </m:r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)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˄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 ˅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)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 ˄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 </a:t>
                </a:r>
              </a:p>
              <a:p>
                <a:pPr algn="l" rtl="0"/>
                <a:r>
                  <a:rPr lang="en-US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 ˅</m:t>
                    </m:r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)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˄ </a:t>
                </a:r>
                <a:r>
                  <a:rPr lang="en-US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he-IL" sz="28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˅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)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˄ </a:t>
                </a:r>
              </a:p>
              <a:p>
                <a:pPr algn="l" rtl="0"/>
                <a:r>
                  <a:rPr lang="en-US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he-IL" sz="28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˅</m:t>
                    </m:r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)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˄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˅</m:t>
                    </m:r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)</a:t>
                </a:r>
                <a:endParaRPr lang="he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479536"/>
                <a:ext cx="3888432" cy="2677656"/>
              </a:xfrm>
              <a:prstGeom prst="rect">
                <a:avLst/>
              </a:prstGeom>
              <a:blipFill rotWithShape="1">
                <a:blip r:embed="rId3"/>
                <a:stretch>
                  <a:fillRect l="-3135" t="-2506" b="-56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141023" y="5180999"/>
            <a:ext cx="811149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Conclusion:</a:t>
            </a:r>
          </a:p>
          <a:p>
            <a:pPr algn="l" rtl="0"/>
            <a:r>
              <a:rPr lang="en-US" sz="2400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resulting 2-SAT is </a:t>
            </a:r>
            <a:r>
              <a:rPr lang="en-US" sz="2400" dirty="0" err="1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satisfiable</a:t>
            </a:r>
            <a:r>
              <a:rPr lang="en-US" sz="2400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iff</a:t>
            </a:r>
            <a:r>
              <a:rPr lang="en-US" sz="2400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there is a closest string with d </a:t>
            </a:r>
            <a:r>
              <a:rPr lang="en-US" sz="2400" dirty="0" smtClean="0">
                <a:solidFill>
                  <a:srgbClr val="FFFF00"/>
                </a:solidFill>
                <a:latin typeface="Calibri"/>
                <a:cs typeface="MV Boli" panose="02000500030200090000" pitchFamily="2" charset="0"/>
              </a:rPr>
              <a:t>≤ 1</a:t>
            </a:r>
            <a:endParaRPr lang="en-US" sz="2400" dirty="0" smtClean="0">
              <a:solidFill>
                <a:srgbClr val="FFFF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4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712968" cy="164219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BN Matan" panose="02000500000000000000" pitchFamily="2" charset="-79"/>
              </a:rPr>
              <a:t>Conclusions &amp; Open Problems</a:t>
            </a:r>
            <a:endParaRPr lang="he-IL" dirty="0">
              <a:solidFill>
                <a:schemeClr val="bg1"/>
              </a:solidFill>
              <a:latin typeface="Arial Rounded MT Bold" panose="020F0704030504030204" pitchFamily="34" charset="0"/>
              <a:ea typeface="ObjectumSexuality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457200" lvl="1" indent="-457200" algn="l" rtl="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white"/>
                </a:solidFill>
              </a:rPr>
              <a:t>New variant of the CS problem – CSW</a:t>
            </a:r>
          </a:p>
          <a:p>
            <a:pPr marL="457200" lvl="1" indent="-457200" algn="l" rtl="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prstClr val="white"/>
              </a:solidFill>
            </a:endParaRPr>
          </a:p>
          <a:p>
            <a:pPr marL="457200" lvl="1" indent="-457200" algn="l" rtl="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white"/>
                </a:solidFill>
              </a:rPr>
              <a:t>We focused only in optimal exact solutions</a:t>
            </a:r>
          </a:p>
          <a:p>
            <a:pPr marL="0" lvl="1" indent="0" algn="l" rtl="0">
              <a:buNone/>
            </a:pPr>
            <a:endParaRPr lang="en-US" sz="3200" dirty="0" smtClean="0">
              <a:solidFill>
                <a:srgbClr val="FFFF00"/>
              </a:solidFill>
              <a:latin typeface="Akbar" panose="00000400000000000000" pitchFamily="2" charset="0"/>
            </a:endParaRPr>
          </a:p>
          <a:p>
            <a:pPr marL="0" lvl="1" indent="0" algn="l" rtl="0">
              <a:buNone/>
            </a:pPr>
            <a:r>
              <a:rPr lang="en-US" sz="3200" dirty="0" smtClean="0">
                <a:solidFill>
                  <a:srgbClr val="FFFF00"/>
                </a:solidFill>
                <a:latin typeface="Akbar" panose="00000400000000000000" pitchFamily="2" charset="0"/>
              </a:rPr>
              <a:t>Interesting directions</a:t>
            </a:r>
            <a:r>
              <a:rPr lang="en-US" sz="3200" dirty="0" smtClean="0">
                <a:solidFill>
                  <a:prstClr val="white"/>
                </a:solidFill>
              </a:rPr>
              <a:t>: Optimization versions (e.g. minimum possible d, maximum number of strings </a:t>
            </a:r>
            <a:r>
              <a:rPr lang="en-US" sz="3200" dirty="0" err="1" smtClean="0">
                <a:solidFill>
                  <a:prstClr val="white"/>
                </a:solidFill>
              </a:rPr>
              <a:t>m’</a:t>
            </a:r>
            <a:r>
              <a:rPr lang="en-US" sz="3200" dirty="0" err="1" smtClean="0">
                <a:solidFill>
                  <a:prstClr val="white"/>
                </a:solidFill>
                <a:latin typeface="Calibri"/>
              </a:rPr>
              <a:t>≤m</a:t>
            </a:r>
            <a:r>
              <a:rPr lang="en-US" sz="3200" dirty="0" smtClean="0">
                <a:solidFill>
                  <a:prstClr val="white"/>
                </a:solidFill>
                <a:latin typeface="Calibri"/>
              </a:rPr>
              <a:t> for some d, etc</a:t>
            </a:r>
            <a:r>
              <a:rPr lang="en-US" sz="3200" dirty="0" smtClean="0">
                <a:solidFill>
                  <a:prstClr val="white"/>
                </a:solidFill>
                <a:latin typeface="Calibri"/>
              </a:rPr>
              <a:t>..)</a:t>
            </a:r>
            <a:endParaRPr lang="en-US" sz="32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7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712968" cy="16421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cs typeface="BN Matan" panose="02000500000000000000" pitchFamily="2" charset="-79"/>
              </a:rPr>
              <a:t>Conclusions &amp; Open Problems</a:t>
            </a:r>
            <a:endParaRPr lang="he-IL" dirty="0">
              <a:solidFill>
                <a:schemeClr val="bg1"/>
              </a:solidFill>
              <a:latin typeface="ObjectumSexuality" panose="02000603000000000000" pitchFamily="2" charset="0"/>
              <a:ea typeface="ObjectumSexuality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lvl="1" indent="0" algn="l" rtl="0">
              <a:buNone/>
            </a:pPr>
            <a:r>
              <a:rPr lang="en-US" sz="3200" dirty="0" smtClean="0">
                <a:solidFill>
                  <a:prstClr val="white"/>
                </a:solidFill>
                <a:latin typeface="KG Flavor And Frames Six" panose="02000000000000000000" pitchFamily="2" charset="0"/>
              </a:rPr>
              <a:t>e </a:t>
            </a:r>
            <a:r>
              <a:rPr lang="en-US" sz="3200" dirty="0" smtClean="0">
                <a:solidFill>
                  <a:prstClr val="white"/>
                </a:solidFill>
              </a:rPr>
              <a:t>Note that</a:t>
            </a:r>
          </a:p>
          <a:p>
            <a:pPr marL="0" lvl="1" indent="0" algn="l" rtl="0">
              <a:buNone/>
            </a:pPr>
            <a:r>
              <a:rPr lang="en-US" sz="3200" dirty="0">
                <a:solidFill>
                  <a:prstClr val="whit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it is likely that most techniques for CS won’t carry through to CSW</a:t>
            </a:r>
          </a:p>
          <a:p>
            <a:pPr marL="0" lvl="1" indent="0" algn="l" rtl="0">
              <a:buNone/>
            </a:pPr>
            <a:r>
              <a:rPr lang="en-US" sz="3200" dirty="0">
                <a:solidFill>
                  <a:prstClr val="whit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since the triangle inequality does not hold</a:t>
            </a:r>
            <a:endParaRPr lang="he-IL" sz="3200" dirty="0">
              <a:solidFill>
                <a:prstClr val="white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lvl="1" indent="0" algn="l" rtl="0">
              <a:buNone/>
            </a:pPr>
            <a:endParaRPr lang="en-US" sz="3200" dirty="0" smtClean="0">
              <a:solidFill>
                <a:prstClr val="white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lvl="1" indent="0" algn="l" rtl="0">
              <a:buNone/>
            </a:pPr>
            <a:endParaRPr lang="en-US" sz="3200" dirty="0">
              <a:solidFill>
                <a:prstClr val="white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lvl="1" indent="0" algn="l" rtl="0">
              <a:buNone/>
            </a:pPr>
            <a:endParaRPr lang="en-US" sz="3200" dirty="0" smtClean="0">
              <a:solidFill>
                <a:prstClr val="white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5696" y="4617787"/>
            <a:ext cx="12241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 = 0</a:t>
            </a:r>
            <a:endParaRPr lang="he-IL" sz="2800" b="1" dirty="0">
              <a:solidFill>
                <a:schemeClr val="bg1"/>
              </a:solidFill>
              <a:latin typeface="MV Boli" panose="0200050003020009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13258" y="4638662"/>
            <a:ext cx="12241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 = 0</a:t>
            </a:r>
            <a:endParaRPr lang="he-IL" sz="2800" b="1" dirty="0">
              <a:solidFill>
                <a:schemeClr val="bg1"/>
              </a:solidFill>
              <a:latin typeface="MV Boli" panose="0200050003020009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36755" y="6200429"/>
            <a:ext cx="12241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 = n</a:t>
            </a:r>
            <a:endParaRPr lang="he-IL" sz="2800" b="1" dirty="0">
              <a:solidFill>
                <a:schemeClr val="bg1"/>
              </a:solidFill>
              <a:latin typeface="MV Boli" panose="0200050003020009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52408" y="3806148"/>
            <a:ext cx="4750019" cy="2726062"/>
            <a:chOff x="1952408" y="3806148"/>
            <a:chExt cx="4750019" cy="2726062"/>
          </a:xfrm>
        </p:grpSpPr>
        <p:sp>
          <p:nvSpPr>
            <p:cNvPr id="17" name="TextBox 16"/>
            <p:cNvSpPr txBox="1"/>
            <p:nvPr/>
          </p:nvSpPr>
          <p:spPr>
            <a:xfrm>
              <a:off x="3923928" y="3825699"/>
              <a:ext cx="652116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4000" dirty="0" smtClean="0">
                  <a:solidFill>
                    <a:schemeClr val="bg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*</a:t>
              </a:r>
              <a:endParaRPr lang="he-IL" sz="2400" baseline="30000" dirty="0">
                <a:solidFill>
                  <a:schemeClr val="bg1"/>
                </a:solidFill>
                <a:latin typeface="MV Boli" panose="02000500030200090000" pitchFamily="2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952408" y="3806148"/>
              <a:ext cx="4750019" cy="2726062"/>
              <a:chOff x="1952408" y="3806148"/>
              <a:chExt cx="4750019" cy="2726062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468001">
                <a:off x="2230895" y="5071723"/>
                <a:ext cx="2400635" cy="171474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848351">
                <a:off x="3863161" y="5192820"/>
                <a:ext cx="2500195" cy="178586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2025" y="6072709"/>
                <a:ext cx="3230135" cy="230724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952408" y="5926461"/>
                <a:ext cx="652116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dirty="0" smtClean="0">
                    <a:solidFill>
                      <a:schemeClr val="bg1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0</a:t>
                </a:r>
                <a:r>
                  <a:rPr lang="en-US" sz="2800" baseline="30000" dirty="0" smtClean="0">
                    <a:solidFill>
                      <a:schemeClr val="bg1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n</a:t>
                </a:r>
                <a:endParaRPr lang="he-IL" sz="2400" baseline="30000" dirty="0">
                  <a:solidFill>
                    <a:schemeClr val="bg1"/>
                  </a:solidFill>
                  <a:latin typeface="MV Boli" panose="02000500030200090000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050311" y="6002124"/>
                <a:ext cx="652116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dirty="0">
                    <a:solidFill>
                      <a:schemeClr val="bg1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1</a:t>
                </a:r>
                <a:r>
                  <a:rPr lang="en-US" sz="2800" baseline="30000" dirty="0" smtClean="0">
                    <a:solidFill>
                      <a:schemeClr val="bg1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n</a:t>
                </a:r>
                <a:endParaRPr lang="he-IL" sz="2400" baseline="30000" dirty="0">
                  <a:solidFill>
                    <a:schemeClr val="bg1"/>
                  </a:solidFill>
                  <a:latin typeface="MV Boli" panose="02000500030200090000" pitchFamily="2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207916" y="3806148"/>
                <a:ext cx="652116" cy="37959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baseline="30000" dirty="0" smtClean="0">
                    <a:solidFill>
                      <a:schemeClr val="bg1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n</a:t>
                </a:r>
                <a:endParaRPr lang="he-IL" sz="2400" baseline="30000" dirty="0">
                  <a:solidFill>
                    <a:schemeClr val="bg1"/>
                  </a:solidFill>
                  <a:latin typeface="MV Boli" panose="0200050003020009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923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43808" y="2636912"/>
            <a:ext cx="3653757" cy="166199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5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Thank You</a:t>
            </a:r>
          </a:p>
          <a:p>
            <a:pPr algn="ctr" rtl="0"/>
            <a:r>
              <a:rPr lang="en-US" sz="48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 listening</a:t>
            </a:r>
            <a:endParaRPr lang="he-IL" sz="4800" dirty="0">
              <a:solidFill>
                <a:schemeClr val="bg1"/>
              </a:solidFill>
              <a:latin typeface="MV Boli" panose="0200050003020009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96" y="4374"/>
            <a:ext cx="9144000" cy="248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5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6165315" y="1269304"/>
            <a:ext cx="2295117" cy="215969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Oval 30"/>
          <p:cNvSpPr/>
          <p:nvPr/>
        </p:nvSpPr>
        <p:spPr>
          <a:xfrm>
            <a:off x="107504" y="1269304"/>
            <a:ext cx="2295117" cy="21596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Rounded Rectangle 28"/>
          <p:cNvSpPr/>
          <p:nvPr/>
        </p:nvSpPr>
        <p:spPr>
          <a:xfrm>
            <a:off x="8100392" y="3967753"/>
            <a:ext cx="288032" cy="41549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Rounded Rectangle 25"/>
          <p:cNvSpPr/>
          <p:nvPr/>
        </p:nvSpPr>
        <p:spPr>
          <a:xfrm>
            <a:off x="2582392" y="5012137"/>
            <a:ext cx="288032" cy="41549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Rounded Rectangle 26"/>
          <p:cNvSpPr/>
          <p:nvPr/>
        </p:nvSpPr>
        <p:spPr>
          <a:xfrm>
            <a:off x="3289150" y="5012137"/>
            <a:ext cx="288032" cy="41549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Rounded Rectangle 27"/>
          <p:cNvSpPr/>
          <p:nvPr/>
        </p:nvSpPr>
        <p:spPr>
          <a:xfrm>
            <a:off x="7308304" y="3950324"/>
            <a:ext cx="288032" cy="41549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cs typeface="BN Matan" panose="02000500000000000000" pitchFamily="2" charset="-79"/>
              </a:rPr>
              <a:t>The Closest String problem</a:t>
            </a:r>
            <a:endParaRPr lang="he-IL" dirty="0">
              <a:solidFill>
                <a:schemeClr val="bg1"/>
              </a:solidFill>
              <a:latin typeface="Archistico" panose="02040802050405020203" pitchFamily="18" charset="0"/>
              <a:cs typeface="BN Matan" panose="02000500000000000000" pitchFamily="2" charset="-79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37497" y="3913892"/>
            <a:ext cx="1822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/>
            <a:r>
              <a:rPr lang="en-US" sz="28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 =</a:t>
            </a:r>
            <a:r>
              <a:rPr lang="en-US" sz="2800" dirty="0" smtClean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800" dirty="0"/>
              <a:t>t</a:t>
            </a:r>
            <a:r>
              <a:rPr lang="en-US" sz="2800" dirty="0">
                <a:solidFill>
                  <a:schemeClr val="bg1"/>
                </a:solidFill>
              </a:rPr>
              <a:t> g a </a:t>
            </a:r>
            <a:r>
              <a:rPr lang="en-US" sz="2800" dirty="0"/>
              <a:t>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endParaRPr lang="he-IL" sz="2000" dirty="0">
              <a:solidFill>
                <a:srgbClr val="92D050"/>
              </a:solidFill>
              <a:latin typeface="MV Boli" panose="0200050003020009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9512" y="3472951"/>
            <a:ext cx="5328592" cy="2836369"/>
            <a:chOff x="179512" y="3472951"/>
            <a:chExt cx="5328592" cy="2836369"/>
          </a:xfrm>
        </p:grpSpPr>
        <p:sp>
          <p:nvSpPr>
            <p:cNvPr id="14" name="TextBox 13"/>
            <p:cNvSpPr txBox="1"/>
            <p:nvPr/>
          </p:nvSpPr>
          <p:spPr>
            <a:xfrm>
              <a:off x="179512" y="3472951"/>
              <a:ext cx="5328592" cy="123110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V Boli" panose="02000500030200090000" pitchFamily="2" charset="0"/>
                  <a:cs typeface="MV Boli" panose="02000500030200090000" pitchFamily="2" charset="0"/>
                </a:rPr>
                <a:t>S = </a:t>
              </a:r>
              <a:r>
                <a:rPr lang="en-US" sz="2800" dirty="0" smtClean="0">
                  <a:solidFill>
                    <a:schemeClr val="bg1"/>
                  </a:solidFill>
                </a:rPr>
                <a:t>{“c </a:t>
              </a:r>
              <a:r>
                <a:rPr lang="en-US" sz="2800" dirty="0">
                  <a:solidFill>
                    <a:schemeClr val="bg1"/>
                  </a:solidFill>
                </a:rPr>
                <a:t>g a </a:t>
              </a:r>
              <a:r>
                <a:rPr lang="en-US" sz="2800" dirty="0" smtClean="0">
                  <a:solidFill>
                    <a:schemeClr val="bg1"/>
                  </a:solidFill>
                </a:rPr>
                <a:t>t”, “t </a:t>
              </a:r>
              <a:r>
                <a:rPr lang="en-US" sz="2800" dirty="0">
                  <a:solidFill>
                    <a:schemeClr val="bg1"/>
                  </a:solidFill>
                </a:rPr>
                <a:t>c g </a:t>
              </a:r>
              <a:r>
                <a:rPr lang="en-US" sz="2800" dirty="0" smtClean="0">
                  <a:solidFill>
                    <a:schemeClr val="bg1"/>
                  </a:solidFill>
                </a:rPr>
                <a:t>c”, “a </a:t>
              </a:r>
              <a:r>
                <a:rPr lang="en-US" sz="2800" dirty="0">
                  <a:solidFill>
                    <a:schemeClr val="bg1"/>
                  </a:solidFill>
                </a:rPr>
                <a:t>g a </a:t>
              </a:r>
              <a:r>
                <a:rPr lang="en-US" sz="2800" dirty="0" smtClean="0">
                  <a:solidFill>
                    <a:schemeClr val="bg1"/>
                  </a:solidFill>
                </a:rPr>
                <a:t>c” }</a:t>
              </a:r>
            </a:p>
            <a:p>
              <a:pPr algn="l" rtl="0"/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V Boli" panose="02000500030200090000" pitchFamily="2" charset="0"/>
                  <a:cs typeface="MV Boli" panose="02000500030200090000" pitchFamily="2" charset="0"/>
                </a:rPr>
                <a:t>d = 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  <a:p>
              <a:endParaRPr lang="he-IL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57913" y="5157192"/>
              <a:ext cx="95050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he-IL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64915" y="4924325"/>
              <a:ext cx="1343503" cy="138499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800" dirty="0"/>
                <a:t>c</a:t>
              </a:r>
              <a:r>
                <a:rPr lang="en-US" sz="2800" dirty="0">
                  <a:solidFill>
                    <a:schemeClr val="bg1"/>
                  </a:solidFill>
                </a:rPr>
                <a:t> g a </a:t>
              </a:r>
              <a:r>
                <a:rPr lang="en-US" sz="2800" dirty="0" smtClean="0"/>
                <a:t>t</a:t>
              </a:r>
            </a:p>
            <a:p>
              <a:pPr algn="l" rtl="0"/>
              <a:r>
                <a:rPr lang="en-US" sz="2800" dirty="0" smtClean="0">
                  <a:solidFill>
                    <a:schemeClr val="bg1"/>
                  </a:solidFill>
                </a:rPr>
                <a:t>t </a:t>
              </a:r>
              <a:r>
                <a:rPr lang="en-US" sz="2800" dirty="0">
                  <a:solidFill>
                    <a:schemeClr val="bg1"/>
                  </a:solidFill>
                </a:rPr>
                <a:t>c g </a:t>
              </a:r>
              <a:r>
                <a:rPr lang="en-US" sz="2800" dirty="0" smtClean="0">
                  <a:solidFill>
                    <a:schemeClr val="bg1"/>
                  </a:solidFill>
                </a:rPr>
                <a:t>c</a:t>
              </a:r>
            </a:p>
            <a:p>
              <a:pPr algn="l" rtl="0"/>
              <a:r>
                <a:rPr lang="en-US" sz="2800" dirty="0" smtClean="0">
                  <a:solidFill>
                    <a:schemeClr val="bg1"/>
                  </a:solidFill>
                </a:rPr>
                <a:t>a </a:t>
              </a:r>
              <a:r>
                <a:rPr lang="en-US" sz="2800" dirty="0">
                  <a:solidFill>
                    <a:schemeClr val="bg1"/>
                  </a:solidFill>
                </a:rPr>
                <a:t>g a c</a:t>
              </a:r>
              <a:endParaRPr lang="he-IL" sz="2800" dirty="0"/>
            </a:p>
          </p:txBody>
        </p:sp>
        <p:sp>
          <p:nvSpPr>
            <p:cNvPr id="18" name="Left Bracket 17"/>
            <p:cNvSpPr/>
            <p:nvPr/>
          </p:nvSpPr>
          <p:spPr>
            <a:xfrm>
              <a:off x="2446102" y="5157192"/>
              <a:ext cx="46422" cy="1008112"/>
            </a:xfrm>
            <a:prstGeom prst="leftBracket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Left Bracket 18"/>
            <p:cNvSpPr/>
            <p:nvPr/>
          </p:nvSpPr>
          <p:spPr>
            <a:xfrm rot="5400000">
              <a:off x="3017308" y="4471932"/>
              <a:ext cx="45719" cy="950505"/>
            </a:xfrm>
            <a:prstGeom prst="leftBracket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34292" y="5341858"/>
              <a:ext cx="43869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400" dirty="0" smtClean="0">
                  <a:solidFill>
                    <a:schemeClr val="bg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</a:t>
              </a:r>
              <a:endParaRPr lang="he-IL" sz="24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38566" y="4509120"/>
              <a:ext cx="43869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400" dirty="0" smtClean="0">
                  <a:solidFill>
                    <a:schemeClr val="bg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n</a:t>
              </a:r>
              <a:endParaRPr lang="he-IL" sz="2400" dirty="0">
                <a:solidFill>
                  <a:schemeClr val="bg1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57854">
              <a:off x="3186105" y="4015044"/>
              <a:ext cx="959209" cy="662017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84807" y="1804621"/>
            <a:ext cx="198293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cs typeface="MV Boli" panose="02000500030200090000" pitchFamily="2" charset="0"/>
              </a:rPr>
              <a:t>input :</a:t>
            </a:r>
          </a:p>
          <a:p>
            <a:pPr algn="l" rtl="0"/>
            <a:r>
              <a:rPr lang="en-US" sz="2800" b="1" dirty="0" smtClean="0">
                <a:cs typeface="MV Boli" panose="02000500030200090000" pitchFamily="2" charset="0"/>
              </a:rPr>
              <a:t> </a:t>
            </a:r>
            <a:r>
              <a:rPr lang="en-US" sz="2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 </a:t>
            </a:r>
            <a:r>
              <a:rPr lang="en-US" sz="2800" b="1" dirty="0" smtClean="0">
                <a:cs typeface="MV Boli" panose="02000500030200090000" pitchFamily="2" charset="0"/>
              </a:rPr>
              <a:t>and</a:t>
            </a:r>
            <a:r>
              <a:rPr lang="en-US" sz="2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d</a:t>
            </a:r>
            <a:endParaRPr lang="he-IL" sz="2000" b="1" dirty="0">
              <a:latin typeface="MV Boli" panose="0200050003020009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47373" y="1772816"/>
            <a:ext cx="198293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cs typeface="MV Boli" panose="02000500030200090000" pitchFamily="2" charset="0"/>
              </a:rPr>
              <a:t>Output :</a:t>
            </a:r>
          </a:p>
          <a:p>
            <a:pPr algn="l" rtl="0"/>
            <a:r>
              <a:rPr lang="en-US" sz="2800" b="1" dirty="0" smtClean="0">
                <a:cs typeface="MV Boli" panose="02000500030200090000" pitchFamily="2" charset="0"/>
              </a:rPr>
              <a:t> </a:t>
            </a:r>
            <a:r>
              <a:rPr lang="en-US" sz="2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endParaRPr lang="he-IL" sz="2000" b="1" dirty="0">
              <a:latin typeface="MV Boli" panose="0200050003020009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27769"/>
            <a:ext cx="45719" cy="509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6165315" y="1269304"/>
            <a:ext cx="2295117" cy="215969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Oval 32"/>
          <p:cNvSpPr/>
          <p:nvPr/>
        </p:nvSpPr>
        <p:spPr>
          <a:xfrm>
            <a:off x="107504" y="1269304"/>
            <a:ext cx="2295117" cy="21596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Rounded Rectangle 28"/>
          <p:cNvSpPr/>
          <p:nvPr/>
        </p:nvSpPr>
        <p:spPr>
          <a:xfrm>
            <a:off x="7884368" y="3949606"/>
            <a:ext cx="288032" cy="41549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Rounded Rectangle 25"/>
          <p:cNvSpPr/>
          <p:nvPr/>
        </p:nvSpPr>
        <p:spPr>
          <a:xfrm>
            <a:off x="2771800" y="5533782"/>
            <a:ext cx="288032" cy="41549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Rounded Rectangle 26"/>
          <p:cNvSpPr/>
          <p:nvPr/>
        </p:nvSpPr>
        <p:spPr>
          <a:xfrm>
            <a:off x="3059832" y="5533782"/>
            <a:ext cx="288032" cy="41549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Rounded Rectangle 27"/>
          <p:cNvSpPr/>
          <p:nvPr/>
        </p:nvSpPr>
        <p:spPr>
          <a:xfrm>
            <a:off x="7596336" y="3949606"/>
            <a:ext cx="288032" cy="41549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cs typeface="BN Matan" panose="02000500000000000000" pitchFamily="2" charset="-79"/>
              </a:rPr>
              <a:t>The Closest String problem</a:t>
            </a:r>
            <a:endParaRPr lang="he-IL" dirty="0">
              <a:solidFill>
                <a:schemeClr val="bg1"/>
              </a:solidFill>
              <a:latin typeface="Archistico" panose="02040802050405020203" pitchFamily="18" charset="0"/>
              <a:cs typeface="BN Matan" panose="02000500000000000000" pitchFamily="2" charset="-79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37497" y="3933056"/>
            <a:ext cx="1822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/>
            <a:r>
              <a:rPr lang="en-US" sz="28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 =</a:t>
            </a:r>
            <a:r>
              <a:rPr lang="en-US" sz="2800" dirty="0" smtClean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t </a:t>
            </a:r>
            <a:r>
              <a:rPr lang="en-US" sz="2800" dirty="0"/>
              <a:t>g a</a:t>
            </a:r>
            <a:r>
              <a:rPr lang="en-US" sz="2800" dirty="0">
                <a:solidFill>
                  <a:schemeClr val="bg1"/>
                </a:solidFill>
              </a:rPr>
              <a:t> c </a:t>
            </a:r>
            <a:endParaRPr lang="he-IL" sz="2000" dirty="0">
              <a:solidFill>
                <a:schemeClr val="bg1"/>
              </a:solidFill>
              <a:latin typeface="MV Boli" panose="0200050003020009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3472951"/>
            <a:ext cx="5328592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 = </a:t>
            </a:r>
            <a:r>
              <a:rPr lang="en-US" sz="2800" dirty="0" smtClean="0">
                <a:solidFill>
                  <a:schemeClr val="bg1"/>
                </a:solidFill>
              </a:rPr>
              <a:t>{“c </a:t>
            </a:r>
            <a:r>
              <a:rPr lang="en-US" sz="2800" dirty="0">
                <a:solidFill>
                  <a:schemeClr val="bg1"/>
                </a:solidFill>
              </a:rPr>
              <a:t>g a </a:t>
            </a:r>
            <a:r>
              <a:rPr lang="en-US" sz="2800" dirty="0" smtClean="0">
                <a:solidFill>
                  <a:schemeClr val="bg1"/>
                </a:solidFill>
              </a:rPr>
              <a:t>t”, “t </a:t>
            </a:r>
            <a:r>
              <a:rPr lang="en-US" sz="2800" dirty="0">
                <a:solidFill>
                  <a:schemeClr val="bg1"/>
                </a:solidFill>
              </a:rPr>
              <a:t>c g </a:t>
            </a:r>
            <a:r>
              <a:rPr lang="en-US" sz="2800" dirty="0" smtClean="0">
                <a:solidFill>
                  <a:schemeClr val="bg1"/>
                </a:solidFill>
              </a:rPr>
              <a:t>c”, “a </a:t>
            </a:r>
            <a:r>
              <a:rPr lang="en-US" sz="2800" dirty="0">
                <a:solidFill>
                  <a:schemeClr val="bg1"/>
                </a:solidFill>
              </a:rPr>
              <a:t>g a </a:t>
            </a:r>
            <a:r>
              <a:rPr lang="en-US" sz="2800" dirty="0" smtClean="0">
                <a:solidFill>
                  <a:schemeClr val="bg1"/>
                </a:solidFill>
              </a:rPr>
              <a:t>c” }</a:t>
            </a:r>
          </a:p>
          <a:p>
            <a:pPr algn="l" rtl="0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 =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endParaRPr lang="he-IL" dirty="0"/>
          </a:p>
        </p:txBody>
      </p:sp>
      <p:sp>
        <p:nvSpPr>
          <p:cNvPr id="16" name="TextBox 15"/>
          <p:cNvSpPr txBox="1"/>
          <p:nvPr/>
        </p:nvSpPr>
        <p:spPr>
          <a:xfrm>
            <a:off x="2957913" y="5157192"/>
            <a:ext cx="9505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2564915" y="4941168"/>
            <a:ext cx="1343503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chemeClr val="bg1"/>
                </a:solidFill>
              </a:rPr>
              <a:t>c g a </a:t>
            </a:r>
            <a:r>
              <a:rPr lang="en-US" sz="2800" dirty="0" smtClean="0">
                <a:solidFill>
                  <a:schemeClr val="bg1"/>
                </a:solidFill>
              </a:rPr>
              <a:t>t</a:t>
            </a:r>
          </a:p>
          <a:p>
            <a:pPr algn="l" rtl="0"/>
            <a:r>
              <a:rPr lang="en-US" sz="2800" dirty="0" smtClean="0">
                <a:solidFill>
                  <a:schemeClr val="bg1"/>
                </a:solidFill>
              </a:rPr>
              <a:t>t </a:t>
            </a:r>
            <a:r>
              <a:rPr lang="en-US" sz="2800" dirty="0"/>
              <a:t>c 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c</a:t>
            </a:r>
          </a:p>
          <a:p>
            <a:pPr algn="l" rtl="0"/>
            <a:r>
              <a:rPr lang="en-US" sz="2800" dirty="0" smtClean="0">
                <a:solidFill>
                  <a:schemeClr val="bg1"/>
                </a:solidFill>
              </a:rPr>
              <a:t>a </a:t>
            </a:r>
            <a:r>
              <a:rPr lang="en-US" sz="2800" dirty="0">
                <a:solidFill>
                  <a:schemeClr val="bg1"/>
                </a:solidFill>
              </a:rPr>
              <a:t>g a c</a:t>
            </a:r>
            <a:endParaRPr lang="he-IL" sz="2800" dirty="0"/>
          </a:p>
        </p:txBody>
      </p:sp>
      <p:sp>
        <p:nvSpPr>
          <p:cNvPr id="18" name="Left Bracket 17"/>
          <p:cNvSpPr/>
          <p:nvPr/>
        </p:nvSpPr>
        <p:spPr>
          <a:xfrm>
            <a:off x="2446102" y="5157192"/>
            <a:ext cx="46422" cy="1008112"/>
          </a:xfrm>
          <a:prstGeom prst="leftBracke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Left Bracket 18"/>
          <p:cNvSpPr/>
          <p:nvPr/>
        </p:nvSpPr>
        <p:spPr>
          <a:xfrm rot="5400000">
            <a:off x="3017308" y="4471932"/>
            <a:ext cx="45719" cy="950505"/>
          </a:xfrm>
          <a:prstGeom prst="leftBracke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TextBox 19"/>
          <p:cNvSpPr txBox="1"/>
          <p:nvPr/>
        </p:nvSpPr>
        <p:spPr>
          <a:xfrm>
            <a:off x="1934292" y="5341858"/>
            <a:ext cx="4386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</a:t>
            </a:r>
            <a:endParaRPr lang="he-IL" sz="2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38566" y="4509120"/>
            <a:ext cx="4386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</a:t>
            </a:r>
            <a:endParaRPr lang="he-IL" sz="2400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7854">
            <a:off x="3186105" y="4015044"/>
            <a:ext cx="959209" cy="6620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807" y="1804621"/>
            <a:ext cx="198293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cs typeface="MV Boli" panose="02000500030200090000" pitchFamily="2" charset="0"/>
              </a:rPr>
              <a:t>input :</a:t>
            </a:r>
          </a:p>
          <a:p>
            <a:pPr algn="l" rtl="0"/>
            <a:r>
              <a:rPr lang="en-US" sz="2800" b="1" dirty="0" smtClean="0">
                <a:cs typeface="MV Boli" panose="02000500030200090000" pitchFamily="2" charset="0"/>
              </a:rPr>
              <a:t> </a:t>
            </a:r>
            <a:r>
              <a:rPr lang="en-US" sz="2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 </a:t>
            </a:r>
            <a:r>
              <a:rPr lang="en-US" sz="2800" b="1" dirty="0" smtClean="0">
                <a:cs typeface="MV Boli" panose="02000500030200090000" pitchFamily="2" charset="0"/>
              </a:rPr>
              <a:t>and</a:t>
            </a:r>
            <a:r>
              <a:rPr lang="en-US" sz="2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d</a:t>
            </a:r>
            <a:endParaRPr lang="he-IL" sz="2000" b="1" dirty="0">
              <a:latin typeface="MV Boli" panose="0200050003020009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47373" y="1772816"/>
            <a:ext cx="198293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cs typeface="MV Boli" panose="02000500030200090000" pitchFamily="2" charset="0"/>
              </a:rPr>
              <a:t>Output :</a:t>
            </a:r>
          </a:p>
          <a:p>
            <a:pPr algn="l" rtl="0"/>
            <a:r>
              <a:rPr lang="en-US" sz="2800" b="1" dirty="0" smtClean="0">
                <a:cs typeface="MV Boli" panose="02000500030200090000" pitchFamily="2" charset="0"/>
              </a:rPr>
              <a:t> </a:t>
            </a:r>
            <a:r>
              <a:rPr lang="en-US" sz="2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endParaRPr lang="he-IL" sz="2000" b="1" dirty="0">
              <a:latin typeface="MV Boli" panose="0200050003020009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27769"/>
            <a:ext cx="45719" cy="509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8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6165315" y="1269304"/>
            <a:ext cx="2295117" cy="215969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Oval 28"/>
          <p:cNvSpPr/>
          <p:nvPr/>
        </p:nvSpPr>
        <p:spPr>
          <a:xfrm>
            <a:off x="107504" y="1269304"/>
            <a:ext cx="2295117" cy="21596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Rounded Rectangle 25"/>
          <p:cNvSpPr/>
          <p:nvPr/>
        </p:nvSpPr>
        <p:spPr>
          <a:xfrm>
            <a:off x="2627784" y="5821814"/>
            <a:ext cx="288032" cy="41549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Rounded Rectangle 27"/>
          <p:cNvSpPr/>
          <p:nvPr/>
        </p:nvSpPr>
        <p:spPr>
          <a:xfrm>
            <a:off x="7308304" y="3949606"/>
            <a:ext cx="288032" cy="41549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cs typeface="BN Matan" panose="02000500000000000000" pitchFamily="2" charset="-79"/>
              </a:rPr>
              <a:t>The Closest String problem</a:t>
            </a:r>
            <a:endParaRPr lang="he-IL" dirty="0">
              <a:solidFill>
                <a:schemeClr val="bg1"/>
              </a:solidFill>
              <a:latin typeface="Archistico" panose="02040802050405020203" pitchFamily="18" charset="0"/>
              <a:cs typeface="BN Matan" panose="02000500000000000000" pitchFamily="2" charset="-79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37497" y="3933056"/>
            <a:ext cx="1822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/>
            <a:r>
              <a:rPr lang="en-US" sz="28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 = </a:t>
            </a:r>
            <a:r>
              <a:rPr lang="en-US" sz="2800" dirty="0"/>
              <a:t>t</a:t>
            </a:r>
            <a:r>
              <a:rPr lang="en-US" sz="2800" dirty="0">
                <a:solidFill>
                  <a:schemeClr val="bg1"/>
                </a:solidFill>
              </a:rPr>
              <a:t> g a c </a:t>
            </a:r>
            <a:endParaRPr lang="he-IL" sz="2000" dirty="0">
              <a:solidFill>
                <a:schemeClr val="bg1"/>
              </a:solidFill>
              <a:latin typeface="MV Boli" panose="0200050003020009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3472951"/>
            <a:ext cx="5328592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 = </a:t>
            </a:r>
            <a:r>
              <a:rPr lang="en-US" sz="2800" dirty="0" smtClean="0">
                <a:solidFill>
                  <a:schemeClr val="bg1"/>
                </a:solidFill>
              </a:rPr>
              <a:t>{“c </a:t>
            </a:r>
            <a:r>
              <a:rPr lang="en-US" sz="2800" dirty="0">
                <a:solidFill>
                  <a:schemeClr val="bg1"/>
                </a:solidFill>
              </a:rPr>
              <a:t>g a </a:t>
            </a:r>
            <a:r>
              <a:rPr lang="en-US" sz="2800" dirty="0" smtClean="0">
                <a:solidFill>
                  <a:schemeClr val="bg1"/>
                </a:solidFill>
              </a:rPr>
              <a:t>t”, “t </a:t>
            </a:r>
            <a:r>
              <a:rPr lang="en-US" sz="2800" dirty="0">
                <a:solidFill>
                  <a:schemeClr val="bg1"/>
                </a:solidFill>
              </a:rPr>
              <a:t>c g </a:t>
            </a:r>
            <a:r>
              <a:rPr lang="en-US" sz="2800" dirty="0" smtClean="0">
                <a:solidFill>
                  <a:schemeClr val="bg1"/>
                </a:solidFill>
              </a:rPr>
              <a:t>c”, “a </a:t>
            </a:r>
            <a:r>
              <a:rPr lang="en-US" sz="2800" dirty="0">
                <a:solidFill>
                  <a:schemeClr val="bg1"/>
                </a:solidFill>
              </a:rPr>
              <a:t>g a </a:t>
            </a:r>
            <a:r>
              <a:rPr lang="en-US" sz="2800" dirty="0" smtClean="0">
                <a:solidFill>
                  <a:schemeClr val="bg1"/>
                </a:solidFill>
              </a:rPr>
              <a:t>c” }</a:t>
            </a:r>
          </a:p>
          <a:p>
            <a:pPr algn="l" rtl="0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 =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endParaRPr lang="he-IL" dirty="0"/>
          </a:p>
        </p:txBody>
      </p:sp>
      <p:sp>
        <p:nvSpPr>
          <p:cNvPr id="16" name="TextBox 15"/>
          <p:cNvSpPr txBox="1"/>
          <p:nvPr/>
        </p:nvSpPr>
        <p:spPr>
          <a:xfrm>
            <a:off x="2957913" y="5157192"/>
            <a:ext cx="9505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2555776" y="4924325"/>
            <a:ext cx="1343503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chemeClr val="bg1"/>
                </a:solidFill>
              </a:rPr>
              <a:t>c g a </a:t>
            </a:r>
            <a:r>
              <a:rPr lang="en-US" sz="2800" dirty="0" smtClean="0">
                <a:solidFill>
                  <a:schemeClr val="bg1"/>
                </a:solidFill>
              </a:rPr>
              <a:t>t</a:t>
            </a:r>
          </a:p>
          <a:p>
            <a:pPr algn="l" rtl="0"/>
            <a:r>
              <a:rPr lang="en-US" sz="2800" dirty="0" smtClean="0">
                <a:solidFill>
                  <a:schemeClr val="bg1"/>
                </a:solidFill>
              </a:rPr>
              <a:t>t </a:t>
            </a:r>
            <a:r>
              <a:rPr lang="en-US" sz="2800" dirty="0">
                <a:solidFill>
                  <a:schemeClr val="bg1"/>
                </a:solidFill>
              </a:rPr>
              <a:t>c g </a:t>
            </a:r>
            <a:r>
              <a:rPr lang="en-US" sz="2800" dirty="0" smtClean="0">
                <a:solidFill>
                  <a:schemeClr val="bg1"/>
                </a:solidFill>
              </a:rPr>
              <a:t>c</a:t>
            </a:r>
          </a:p>
          <a:p>
            <a:pPr algn="l" rtl="0"/>
            <a:r>
              <a:rPr lang="en-US" sz="2800" dirty="0" smtClean="0"/>
              <a:t>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g a c</a:t>
            </a:r>
            <a:endParaRPr lang="he-IL" sz="2800" dirty="0"/>
          </a:p>
        </p:txBody>
      </p:sp>
      <p:sp>
        <p:nvSpPr>
          <p:cNvPr id="18" name="Left Bracket 17"/>
          <p:cNvSpPr/>
          <p:nvPr/>
        </p:nvSpPr>
        <p:spPr>
          <a:xfrm>
            <a:off x="2446102" y="5157192"/>
            <a:ext cx="46422" cy="1008112"/>
          </a:xfrm>
          <a:prstGeom prst="leftBracke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Left Bracket 18"/>
          <p:cNvSpPr/>
          <p:nvPr/>
        </p:nvSpPr>
        <p:spPr>
          <a:xfrm rot="5400000">
            <a:off x="3017308" y="4471932"/>
            <a:ext cx="45719" cy="950505"/>
          </a:xfrm>
          <a:prstGeom prst="leftBracke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TextBox 19"/>
          <p:cNvSpPr txBox="1"/>
          <p:nvPr/>
        </p:nvSpPr>
        <p:spPr>
          <a:xfrm>
            <a:off x="1934292" y="5341858"/>
            <a:ext cx="4386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</a:t>
            </a:r>
            <a:endParaRPr lang="he-IL" sz="2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38566" y="4509120"/>
            <a:ext cx="4386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</a:t>
            </a:r>
            <a:endParaRPr lang="he-IL" sz="2400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7854">
            <a:off x="3186105" y="4015044"/>
            <a:ext cx="959209" cy="6620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807" y="1804621"/>
            <a:ext cx="198293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cs typeface="MV Boli" panose="02000500030200090000" pitchFamily="2" charset="0"/>
              </a:rPr>
              <a:t>input :</a:t>
            </a:r>
          </a:p>
          <a:p>
            <a:pPr algn="l" rtl="0"/>
            <a:r>
              <a:rPr lang="en-US" sz="2800" b="1" dirty="0" smtClean="0">
                <a:cs typeface="MV Boli" panose="02000500030200090000" pitchFamily="2" charset="0"/>
              </a:rPr>
              <a:t> </a:t>
            </a:r>
            <a:r>
              <a:rPr lang="en-US" sz="2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 </a:t>
            </a:r>
            <a:r>
              <a:rPr lang="en-US" sz="2800" b="1" dirty="0" smtClean="0">
                <a:cs typeface="MV Boli" panose="02000500030200090000" pitchFamily="2" charset="0"/>
              </a:rPr>
              <a:t>and</a:t>
            </a:r>
            <a:r>
              <a:rPr lang="en-US" sz="2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d</a:t>
            </a:r>
            <a:endParaRPr lang="he-IL" sz="2000" b="1" dirty="0">
              <a:latin typeface="MV Boli" panose="0200050003020009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47373" y="1772816"/>
            <a:ext cx="198293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cs typeface="MV Boli" panose="02000500030200090000" pitchFamily="2" charset="0"/>
              </a:rPr>
              <a:t>Output :</a:t>
            </a:r>
          </a:p>
          <a:p>
            <a:pPr algn="l" rtl="0"/>
            <a:r>
              <a:rPr lang="en-US" sz="2800" b="1" dirty="0" smtClean="0">
                <a:cs typeface="MV Boli" panose="02000500030200090000" pitchFamily="2" charset="0"/>
              </a:rPr>
              <a:t> </a:t>
            </a:r>
            <a:r>
              <a:rPr lang="en-US" sz="2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endParaRPr lang="he-IL" sz="2000" b="1" dirty="0">
              <a:latin typeface="MV Boli" panose="0200050003020009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27769"/>
            <a:ext cx="45719" cy="509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2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6165315" y="1269304"/>
            <a:ext cx="2295117" cy="215969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Oval 27"/>
          <p:cNvSpPr/>
          <p:nvPr/>
        </p:nvSpPr>
        <p:spPr>
          <a:xfrm>
            <a:off x="107504" y="1269304"/>
            <a:ext cx="2295117" cy="21596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cs typeface="BN Matan" panose="02000500000000000000" pitchFamily="2" charset="-79"/>
              </a:rPr>
              <a:t>The Closest String problem</a:t>
            </a:r>
            <a:endParaRPr lang="he-IL" dirty="0">
              <a:solidFill>
                <a:schemeClr val="bg1"/>
              </a:solidFill>
              <a:latin typeface="Archistico" panose="02040802050405020203" pitchFamily="18" charset="0"/>
              <a:cs typeface="BN Matan" panose="02000500000000000000" pitchFamily="2" charset="-79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9512" y="3472951"/>
            <a:ext cx="5328592" cy="2836369"/>
            <a:chOff x="179512" y="3472951"/>
            <a:chExt cx="5328592" cy="2836369"/>
          </a:xfrm>
        </p:grpSpPr>
        <p:sp>
          <p:nvSpPr>
            <p:cNvPr id="14" name="TextBox 13"/>
            <p:cNvSpPr txBox="1"/>
            <p:nvPr/>
          </p:nvSpPr>
          <p:spPr>
            <a:xfrm>
              <a:off x="179512" y="3472951"/>
              <a:ext cx="5328592" cy="123110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V Boli" panose="02000500030200090000" pitchFamily="2" charset="0"/>
                  <a:cs typeface="MV Boli" panose="02000500030200090000" pitchFamily="2" charset="0"/>
                </a:rPr>
                <a:t>S = </a:t>
              </a:r>
              <a:r>
                <a:rPr lang="en-US" sz="2800" dirty="0" smtClean="0">
                  <a:solidFill>
                    <a:schemeClr val="bg1"/>
                  </a:solidFill>
                </a:rPr>
                <a:t>{“c </a:t>
              </a:r>
              <a:r>
                <a:rPr lang="en-US" sz="2800" dirty="0">
                  <a:solidFill>
                    <a:schemeClr val="bg1"/>
                  </a:solidFill>
                </a:rPr>
                <a:t>g a </a:t>
              </a:r>
              <a:r>
                <a:rPr lang="en-US" sz="2800" dirty="0" smtClean="0">
                  <a:solidFill>
                    <a:schemeClr val="bg1"/>
                  </a:solidFill>
                </a:rPr>
                <a:t>t”, “t </a:t>
              </a:r>
              <a:r>
                <a:rPr lang="en-US" sz="2800" dirty="0">
                  <a:solidFill>
                    <a:schemeClr val="bg1"/>
                  </a:solidFill>
                </a:rPr>
                <a:t>c g </a:t>
              </a:r>
              <a:r>
                <a:rPr lang="en-US" sz="2800" dirty="0" smtClean="0">
                  <a:solidFill>
                    <a:schemeClr val="bg1"/>
                  </a:solidFill>
                </a:rPr>
                <a:t>c”, “a </a:t>
              </a:r>
              <a:r>
                <a:rPr lang="en-US" sz="2800" dirty="0">
                  <a:solidFill>
                    <a:schemeClr val="bg1"/>
                  </a:solidFill>
                </a:rPr>
                <a:t>g a </a:t>
              </a:r>
              <a:r>
                <a:rPr lang="en-US" sz="2800" dirty="0" smtClean="0">
                  <a:solidFill>
                    <a:schemeClr val="bg1"/>
                  </a:solidFill>
                </a:rPr>
                <a:t>c” }</a:t>
              </a:r>
            </a:p>
            <a:p>
              <a:pPr algn="l" rtl="0"/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V Boli" panose="02000500030200090000" pitchFamily="2" charset="0"/>
                  <a:cs typeface="MV Boli" panose="02000500030200090000" pitchFamily="2" charset="0"/>
                </a:rPr>
                <a:t>d = 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he-IL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57913" y="5157192"/>
              <a:ext cx="95050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he-IL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64915" y="4924325"/>
              <a:ext cx="1343503" cy="138499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800" dirty="0">
                  <a:solidFill>
                    <a:schemeClr val="bg1"/>
                  </a:solidFill>
                </a:rPr>
                <a:t>c g a </a:t>
              </a:r>
              <a:r>
                <a:rPr lang="en-US" sz="2800" dirty="0" smtClean="0">
                  <a:solidFill>
                    <a:schemeClr val="bg1"/>
                  </a:solidFill>
                </a:rPr>
                <a:t>t</a:t>
              </a:r>
            </a:p>
            <a:p>
              <a:pPr algn="l" rtl="0"/>
              <a:r>
                <a:rPr lang="en-US" sz="2800" dirty="0" smtClean="0">
                  <a:solidFill>
                    <a:schemeClr val="bg1"/>
                  </a:solidFill>
                </a:rPr>
                <a:t>t </a:t>
              </a:r>
              <a:r>
                <a:rPr lang="en-US" sz="2800" dirty="0">
                  <a:solidFill>
                    <a:schemeClr val="bg1"/>
                  </a:solidFill>
                </a:rPr>
                <a:t>c g </a:t>
              </a:r>
              <a:r>
                <a:rPr lang="en-US" sz="2800" dirty="0" smtClean="0">
                  <a:solidFill>
                    <a:schemeClr val="bg1"/>
                  </a:solidFill>
                </a:rPr>
                <a:t>c</a:t>
              </a:r>
            </a:p>
            <a:p>
              <a:pPr algn="l" rtl="0"/>
              <a:r>
                <a:rPr lang="en-US" sz="2800" dirty="0" smtClean="0">
                  <a:solidFill>
                    <a:schemeClr val="bg1"/>
                  </a:solidFill>
                </a:rPr>
                <a:t>a </a:t>
              </a:r>
              <a:r>
                <a:rPr lang="en-US" sz="2800" dirty="0">
                  <a:solidFill>
                    <a:schemeClr val="bg1"/>
                  </a:solidFill>
                </a:rPr>
                <a:t>g a c</a:t>
              </a:r>
              <a:endParaRPr lang="he-IL" sz="2800" dirty="0"/>
            </a:p>
          </p:txBody>
        </p:sp>
        <p:sp>
          <p:nvSpPr>
            <p:cNvPr id="18" name="Left Bracket 17"/>
            <p:cNvSpPr/>
            <p:nvPr/>
          </p:nvSpPr>
          <p:spPr>
            <a:xfrm>
              <a:off x="2446102" y="5157192"/>
              <a:ext cx="46422" cy="1008112"/>
            </a:xfrm>
            <a:prstGeom prst="leftBracket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Left Bracket 18"/>
            <p:cNvSpPr/>
            <p:nvPr/>
          </p:nvSpPr>
          <p:spPr>
            <a:xfrm rot="5400000">
              <a:off x="3017308" y="4471932"/>
              <a:ext cx="45719" cy="950505"/>
            </a:xfrm>
            <a:prstGeom prst="leftBracket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34292" y="5341858"/>
              <a:ext cx="43869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400" dirty="0" smtClean="0">
                  <a:solidFill>
                    <a:schemeClr val="bg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</a:t>
              </a:r>
              <a:endParaRPr lang="he-IL" sz="24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38566" y="4509120"/>
              <a:ext cx="43869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400" dirty="0" smtClean="0">
                  <a:solidFill>
                    <a:schemeClr val="bg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n</a:t>
              </a:r>
              <a:endParaRPr lang="he-IL" sz="2400" dirty="0">
                <a:solidFill>
                  <a:schemeClr val="bg1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57854">
              <a:off x="3186105" y="4015044"/>
              <a:ext cx="959209" cy="662017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84807" y="1804621"/>
            <a:ext cx="198293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cs typeface="MV Boli" panose="02000500030200090000" pitchFamily="2" charset="0"/>
              </a:rPr>
              <a:t>input :</a:t>
            </a:r>
          </a:p>
          <a:p>
            <a:pPr algn="l" rtl="0"/>
            <a:r>
              <a:rPr lang="en-US" sz="2800" b="1" dirty="0" smtClean="0">
                <a:cs typeface="MV Boli" panose="02000500030200090000" pitchFamily="2" charset="0"/>
              </a:rPr>
              <a:t> </a:t>
            </a:r>
            <a:r>
              <a:rPr lang="en-US" sz="2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 </a:t>
            </a:r>
            <a:r>
              <a:rPr lang="en-US" sz="2800" b="1" dirty="0" smtClean="0">
                <a:cs typeface="MV Boli" panose="02000500030200090000" pitchFamily="2" charset="0"/>
              </a:rPr>
              <a:t>and</a:t>
            </a:r>
            <a:r>
              <a:rPr lang="en-US" sz="2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d</a:t>
            </a:r>
            <a:endParaRPr lang="he-IL" sz="2000" b="1" dirty="0">
              <a:latin typeface="MV Boli" panose="0200050003020009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47373" y="1772816"/>
            <a:ext cx="198293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cs typeface="MV Boli" panose="02000500030200090000" pitchFamily="2" charset="0"/>
              </a:rPr>
              <a:t>Output :</a:t>
            </a:r>
          </a:p>
          <a:p>
            <a:pPr algn="l" rtl="0"/>
            <a:r>
              <a:rPr lang="en-US" sz="2800" b="1" dirty="0" smtClean="0">
                <a:cs typeface="MV Boli" panose="02000500030200090000" pitchFamily="2" charset="0"/>
              </a:rPr>
              <a:t> </a:t>
            </a:r>
            <a:r>
              <a:rPr lang="en-US" sz="2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endParaRPr lang="he-IL" sz="2000" b="1" dirty="0">
              <a:latin typeface="MV Boli" panose="0200050003020009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27769"/>
            <a:ext cx="45719" cy="50900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717032"/>
            <a:ext cx="1864086" cy="81625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868144" y="3913892"/>
            <a:ext cx="311566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/>
            <a:r>
              <a:rPr lang="en-US" sz="28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No closest string</a:t>
            </a:r>
          </a:p>
          <a:p>
            <a:pPr lvl="0" algn="ctr" rtl="0"/>
            <a:r>
              <a:rPr lang="en-US" sz="28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with d=1</a:t>
            </a:r>
            <a:endParaRPr lang="he-IL" sz="2000" dirty="0">
              <a:solidFill>
                <a:srgbClr val="92D05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80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cs typeface="BN Matan" panose="02000500000000000000" pitchFamily="2" charset="-79"/>
              </a:rPr>
              <a:t>The Closest String problem</a:t>
            </a:r>
            <a:endParaRPr lang="he-IL" dirty="0">
              <a:latin typeface="MV Boli" panose="0200050003020009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chemeClr val="bg1"/>
                </a:solidFill>
              </a:rPr>
              <a:t>Proved to be </a:t>
            </a:r>
            <a:r>
              <a:rPr lang="en-US" sz="28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NP-hard</a:t>
            </a:r>
            <a:r>
              <a:rPr lang="en-US" dirty="0" smtClean="0">
                <a:solidFill>
                  <a:schemeClr val="bg1"/>
                </a:solidFill>
              </a:rPr>
              <a:t>, even for binary strings</a:t>
            </a:r>
          </a:p>
          <a:p>
            <a:pPr marL="457200" lvl="1" indent="0" algn="l" rtl="0">
              <a:buNone/>
            </a:pPr>
            <a:r>
              <a:rPr lang="en-US" sz="24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Frances </a:t>
            </a:r>
            <a:r>
              <a:rPr lang="en-US" sz="24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and </a:t>
            </a:r>
            <a:r>
              <a:rPr lang="en-US" sz="2400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Litman</a:t>
            </a:r>
            <a:r>
              <a:rPr lang="en-US" sz="24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(1997)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Practical solutions mainly focused on</a:t>
            </a:r>
          </a:p>
          <a:p>
            <a:pPr marL="0" indent="0" algn="l" rtl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96952"/>
            <a:ext cx="255398" cy="38400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3284984"/>
            <a:ext cx="413708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Polynomial Time Approximation Scheme (</a:t>
            </a:r>
            <a:r>
              <a:rPr lang="en-US" sz="2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PTAS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) algorithms</a:t>
            </a:r>
            <a:endParaRPr lang="he-IL" sz="2000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3373" y="3296997"/>
            <a:ext cx="413708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Exact 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algorithms based on </a:t>
            </a: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Fixed Parameter 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solutions (</a:t>
            </a:r>
            <a:r>
              <a:rPr lang="en-US" sz="2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FPT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4161274"/>
            <a:ext cx="4215838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err="1" smtClean="0">
                <a:solidFill>
                  <a:schemeClr val="bg1"/>
                </a:solidFill>
              </a:rPr>
              <a:t>Lanctot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chemeClr val="bg1"/>
                </a:solidFill>
              </a:rPr>
              <a:t>Li, Ma and Wang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(1999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  <a:p>
            <a:pPr marL="342900" indent="-342900" algn="l" rtl="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Li, Ma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and Wang</a:t>
            </a:r>
            <a:r>
              <a:rPr lang="en-US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(2002)</a:t>
            </a:r>
          </a:p>
          <a:p>
            <a:pPr marL="342900" indent="-342900" algn="l" rtl="0"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Marx </a:t>
            </a:r>
            <a:r>
              <a:rPr lang="en-US" sz="2000" dirty="0" smtClean="0">
                <a:solidFill>
                  <a:schemeClr val="bg1"/>
                </a:solidFill>
              </a:rPr>
              <a:t>(2008)</a:t>
            </a:r>
          </a:p>
          <a:p>
            <a:pPr marL="342900" indent="-342900" algn="l" rtl="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Ma </a:t>
            </a:r>
            <a:r>
              <a:rPr lang="en-US" sz="2000" dirty="0">
                <a:solidFill>
                  <a:schemeClr val="bg1"/>
                </a:solidFill>
              </a:rPr>
              <a:t>and Sun </a:t>
            </a:r>
            <a:r>
              <a:rPr lang="en-US" sz="2000" dirty="0" smtClean="0">
                <a:solidFill>
                  <a:schemeClr val="bg1"/>
                </a:solidFill>
              </a:rPr>
              <a:t>(2009) </a:t>
            </a:r>
          </a:p>
          <a:p>
            <a:pPr marL="342900" indent="-342900" algn="l" rtl="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Amir, </a:t>
            </a:r>
            <a:r>
              <a:rPr lang="en-US" sz="2000" dirty="0" err="1" smtClean="0">
                <a:solidFill>
                  <a:schemeClr val="bg1"/>
                </a:solidFill>
              </a:rPr>
              <a:t>Paryenty</a:t>
            </a:r>
            <a:r>
              <a:rPr lang="en-US" sz="2000" dirty="0" smtClean="0">
                <a:solidFill>
                  <a:schemeClr val="bg1"/>
                </a:solidFill>
              </a:rPr>
              <a:t> and </a:t>
            </a:r>
            <a:r>
              <a:rPr lang="en-US" sz="2000" dirty="0" err="1" smtClean="0">
                <a:solidFill>
                  <a:schemeClr val="bg1"/>
                </a:solidFill>
              </a:rPr>
              <a:t>Roditty</a:t>
            </a:r>
            <a:r>
              <a:rPr lang="en-US" sz="2000" dirty="0" smtClean="0">
                <a:solidFill>
                  <a:schemeClr val="bg1"/>
                </a:solidFill>
              </a:rPr>
              <a:t> (2011)</a:t>
            </a:r>
          </a:p>
          <a:p>
            <a:pPr marL="342900" indent="-342900" algn="l" rtl="0">
              <a:buFontTx/>
              <a:buChar char="-"/>
            </a:pPr>
            <a:r>
              <a:rPr lang="en-US" sz="2000" dirty="0" err="1" smtClean="0">
                <a:solidFill>
                  <a:schemeClr val="bg1"/>
                </a:solidFill>
              </a:rPr>
              <a:t>Chimani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Wost</a:t>
            </a:r>
            <a:r>
              <a:rPr lang="en-US" sz="2000" dirty="0" smtClean="0">
                <a:solidFill>
                  <a:schemeClr val="bg1"/>
                </a:solidFill>
              </a:rPr>
              <a:t> and </a:t>
            </a:r>
            <a:r>
              <a:rPr lang="en-US" sz="2000" dirty="0" err="1" smtClean="0">
                <a:solidFill>
                  <a:schemeClr val="bg1"/>
                </a:solidFill>
              </a:rPr>
              <a:t>Bocker</a:t>
            </a:r>
            <a:r>
              <a:rPr lang="en-US" sz="2000" dirty="0" smtClean="0">
                <a:solidFill>
                  <a:schemeClr val="bg1"/>
                </a:solidFill>
              </a:rPr>
              <a:t> (2012)</a:t>
            </a:r>
          </a:p>
          <a:p>
            <a:pPr marL="342900" indent="-342900" algn="l" rtl="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…</a:t>
            </a:r>
          </a:p>
          <a:p>
            <a:pPr marL="342900" indent="-342900" algn="l" rtl="0">
              <a:buFontTx/>
              <a:buChar char="-"/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4148563"/>
            <a:ext cx="3996454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2000" dirty="0" err="1">
                <a:solidFill>
                  <a:schemeClr val="bg1"/>
                </a:solidFill>
              </a:rPr>
              <a:t>Stojanovic</a:t>
            </a:r>
            <a:r>
              <a:rPr lang="en-US" sz="2000" dirty="0">
                <a:solidFill>
                  <a:schemeClr val="bg1"/>
                </a:solidFill>
              </a:rPr>
              <a:t>, Berman, </a:t>
            </a:r>
            <a:r>
              <a:rPr lang="en-US" sz="2000" dirty="0" err="1">
                <a:solidFill>
                  <a:schemeClr val="bg1"/>
                </a:solidFill>
              </a:rPr>
              <a:t>Gumucio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Hardison</a:t>
            </a:r>
            <a:r>
              <a:rPr lang="en-US" sz="2000" dirty="0">
                <a:solidFill>
                  <a:schemeClr val="bg1"/>
                </a:solidFill>
              </a:rPr>
              <a:t> and Miller </a:t>
            </a:r>
            <a:r>
              <a:rPr lang="en-US" sz="2000" dirty="0" smtClean="0">
                <a:solidFill>
                  <a:schemeClr val="bg1"/>
                </a:solidFill>
              </a:rPr>
              <a:t>(1997)</a:t>
            </a:r>
          </a:p>
          <a:p>
            <a:pPr marL="342900" indent="-342900" algn="l" rtl="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Gramm, </a:t>
            </a:r>
            <a:r>
              <a:rPr lang="en-US" sz="2000" dirty="0" err="1" smtClean="0">
                <a:solidFill>
                  <a:schemeClr val="bg1"/>
                </a:solidFill>
              </a:rPr>
              <a:t>Niedermeier</a:t>
            </a:r>
            <a:r>
              <a:rPr lang="en-US" sz="2000" dirty="0" smtClean="0">
                <a:solidFill>
                  <a:schemeClr val="bg1"/>
                </a:solidFill>
              </a:rPr>
              <a:t> and </a:t>
            </a:r>
            <a:r>
              <a:rPr lang="en-US" sz="2000" dirty="0" err="1" smtClean="0">
                <a:solidFill>
                  <a:schemeClr val="bg1"/>
                </a:solidFill>
              </a:rPr>
              <a:t>Rossmanith</a:t>
            </a:r>
            <a:r>
              <a:rPr lang="en-US" sz="2000" dirty="0" smtClean="0">
                <a:solidFill>
                  <a:schemeClr val="bg1"/>
                </a:solidFill>
              </a:rPr>
              <a:t> (2003)</a:t>
            </a:r>
          </a:p>
          <a:p>
            <a:pPr marL="342900" indent="-342900" algn="l" rtl="0"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Ma and Sun </a:t>
            </a:r>
            <a:r>
              <a:rPr lang="en-US" sz="2000" dirty="0" smtClean="0">
                <a:solidFill>
                  <a:schemeClr val="bg1"/>
                </a:solidFill>
              </a:rPr>
              <a:t>(2009)</a:t>
            </a:r>
          </a:p>
          <a:p>
            <a:pPr marL="342900" indent="-342900" algn="l" rtl="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…</a:t>
            </a:r>
          </a:p>
          <a:p>
            <a:pPr marL="342900" indent="-342900" algn="l" rtl="0">
              <a:buFontTx/>
              <a:buChar char="-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 algn="l" rtl="0">
              <a:buFontTx/>
              <a:buChar char="-"/>
            </a:pPr>
            <a:endParaRPr lang="en-US" sz="2000" dirty="0" smtClean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99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997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cs typeface="BN Matan" panose="02000500000000000000" pitchFamily="2" charset="-79"/>
              </a:rPr>
              <a:t>The Closest String </a:t>
            </a:r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BN Matan" panose="02000500000000000000" pitchFamily="2" charset="-79"/>
              </a:rPr>
              <a:t>with Wildcards (CSW) problem</a:t>
            </a:r>
            <a:endParaRPr lang="he-IL" dirty="0">
              <a:solidFill>
                <a:schemeClr val="tx2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564904"/>
            <a:ext cx="1200318" cy="85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117963"/>
            <a:ext cx="2736304" cy="1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5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44741</TotalTime>
  <Words>2214</Words>
  <Application>Microsoft Office PowerPoint</Application>
  <PresentationFormat>On-screen Show (4:3)</PresentationFormat>
  <Paragraphs>433</Paragraphs>
  <Slides>39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4" baseType="lpstr">
      <vt:lpstr>Arial</vt:lpstr>
      <vt:lpstr>BN Matan</vt:lpstr>
      <vt:lpstr>Comic Sans MS</vt:lpstr>
      <vt:lpstr>Akbar</vt:lpstr>
      <vt:lpstr>KG Flavor And Frames Six</vt:lpstr>
      <vt:lpstr>Arial Rounded MT Bold</vt:lpstr>
      <vt:lpstr>Cambria Math</vt:lpstr>
      <vt:lpstr>Gill Sans Ultra Bold Condensed</vt:lpstr>
      <vt:lpstr>Calibri</vt:lpstr>
      <vt:lpstr>Aharoni</vt:lpstr>
      <vt:lpstr>ObjectumSexuality</vt:lpstr>
      <vt:lpstr>Times New Roman</vt:lpstr>
      <vt:lpstr>Archistico</vt:lpstr>
      <vt:lpstr>MV Boli</vt:lpstr>
      <vt:lpstr>Office Theme</vt:lpstr>
      <vt:lpstr>Parameterized Complexity Analysis for the Closest String with Wildcards (CSW) Problem</vt:lpstr>
      <vt:lpstr>The Closest String problem</vt:lpstr>
      <vt:lpstr>The Closest String problem</vt:lpstr>
      <vt:lpstr>The Closest String problem</vt:lpstr>
      <vt:lpstr>The Closest String problem</vt:lpstr>
      <vt:lpstr>The Closest String problem</vt:lpstr>
      <vt:lpstr>The Closest String problem</vt:lpstr>
      <vt:lpstr>The Closest String problem</vt:lpstr>
      <vt:lpstr>The Closest String with Wildcards (CSW) problem</vt:lpstr>
      <vt:lpstr>Closest String with Wildcards</vt:lpstr>
      <vt:lpstr>Closest String with Wildcards</vt:lpstr>
      <vt:lpstr>Closest String with Wildcards</vt:lpstr>
      <vt:lpstr>Closest String with Wildcards</vt:lpstr>
      <vt:lpstr>Closest String with Wildcards</vt:lpstr>
      <vt:lpstr>Closest String with Wildcards</vt:lpstr>
      <vt:lpstr>Our results</vt:lpstr>
      <vt:lpstr>Parameterized Complexity</vt:lpstr>
      <vt:lpstr>Parameterized Complexity</vt:lpstr>
      <vt:lpstr>Our results</vt:lpstr>
      <vt:lpstr>NO FPT with respect to k</vt:lpstr>
      <vt:lpstr>NO FPT with respect to d</vt:lpstr>
      <vt:lpstr>No FPT when d=2</vt:lpstr>
      <vt:lpstr>No FPT when d=2</vt:lpstr>
      <vt:lpstr>No FPT when d=2</vt:lpstr>
      <vt:lpstr>No FPT when d=2</vt:lpstr>
      <vt:lpstr>No FPT when d=2</vt:lpstr>
      <vt:lpstr>No FPT when d&gt;2</vt:lpstr>
      <vt:lpstr>No FPT when d&gt;2</vt:lpstr>
      <vt:lpstr>No FPT when d&gt;2</vt:lpstr>
      <vt:lpstr>NO FPT with respect to d</vt:lpstr>
      <vt:lpstr>d=1 and binary strings</vt:lpstr>
      <vt:lpstr>d=1 and binary strings</vt:lpstr>
      <vt:lpstr>d=1 and binary strings</vt:lpstr>
      <vt:lpstr>d=1 and binary strings</vt:lpstr>
      <vt:lpstr>d=1 and binary strings</vt:lpstr>
      <vt:lpstr>d=1 and binary strings</vt:lpstr>
      <vt:lpstr>Conclusions &amp; Open Problems</vt:lpstr>
      <vt:lpstr>Conclusions &amp; Open Problems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liat</dc:creator>
  <cp:lastModifiedBy>liat</cp:lastModifiedBy>
  <cp:revision>282</cp:revision>
  <dcterms:created xsi:type="dcterms:W3CDTF">2014-04-24T10:50:02Z</dcterms:created>
  <dcterms:modified xsi:type="dcterms:W3CDTF">2014-06-17T03:29:24Z</dcterms:modified>
</cp:coreProperties>
</file>