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56" r:id="rId2"/>
    <p:sldId id="353" r:id="rId3"/>
    <p:sldId id="260" r:id="rId4"/>
    <p:sldId id="263" r:id="rId5"/>
    <p:sldId id="262" r:id="rId6"/>
    <p:sldId id="354" r:id="rId7"/>
    <p:sldId id="355" r:id="rId8"/>
    <p:sldId id="356" r:id="rId9"/>
    <p:sldId id="357" r:id="rId10"/>
    <p:sldId id="259" r:id="rId11"/>
    <p:sldId id="350" r:id="rId12"/>
    <p:sldId id="267" r:id="rId13"/>
    <p:sldId id="268" r:id="rId14"/>
    <p:sldId id="270" r:id="rId15"/>
    <p:sldId id="358" r:id="rId16"/>
    <p:sldId id="278" r:id="rId17"/>
    <p:sldId id="279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5" r:id="rId26"/>
    <p:sldId id="294" r:id="rId27"/>
    <p:sldId id="296" r:id="rId28"/>
    <p:sldId id="298" r:id="rId29"/>
    <p:sldId id="297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8" r:id="rId38"/>
    <p:sldId id="309" r:id="rId39"/>
    <p:sldId id="307" r:id="rId40"/>
    <p:sldId id="310" r:id="rId41"/>
    <p:sldId id="326" r:id="rId42"/>
    <p:sldId id="327" r:id="rId43"/>
    <p:sldId id="328" r:id="rId44"/>
    <p:sldId id="329" r:id="rId45"/>
    <p:sldId id="330" r:id="rId46"/>
    <p:sldId id="34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dwardian Script ITC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  <a:srgbClr val="060606"/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92A4-27E1-467D-8A2B-B33D651A3AF3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5360-1FF0-44EB-9BF0-67935FA11B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2853-484C-49CE-AD48-B24F3ABA3485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3A6A-7875-40B5-AC8A-8AFD127EEB1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BAC5-1025-4190-BE06-FA81D83612F8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71ED-9850-47D3-95E5-D86A6EE758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2CE5-07E4-4A91-9CDB-4D511CE2AA49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F987-6BF9-4C64-AC4E-AF2184C157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EC48-7074-488E-BD18-7B948022E925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F6BC-9F20-4FEB-B989-422CC9C7BF1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84D7-9BAD-4D2C-8F31-BF1E823DCA04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B54B-AC42-430B-AB85-108E07F1C7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CA6A-3F8A-4C53-9CF8-23B884F3203F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7D2F-0E70-47A5-96D8-AC961C62C6D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8A02-488B-4C62-BF5F-FE0C35C24273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C5D0-96D3-4D09-B57C-2C298ED6610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8D34-7EB4-4099-9D54-7C4B0D7CA0BB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C7BA-7036-454D-AABD-18E859B477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A62B-3C41-4C12-ADB0-853685D69252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858F-C90D-44FF-AF66-C009E75CB6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8D4A-91C8-488E-824A-5D2876C0AC41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68B7-83B1-43B8-B398-878BEF6F2E8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41B47-82DE-4583-80C7-8A54F24A7AD3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8535885-1068-4A3C-AEA5-3F346127D0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1" r:id="rId2"/>
    <p:sldLayoutId id="2147484393" r:id="rId3"/>
    <p:sldLayoutId id="2147484390" r:id="rId4"/>
    <p:sldLayoutId id="2147484394" r:id="rId5"/>
    <p:sldLayoutId id="2147484389" r:id="rId6"/>
    <p:sldLayoutId id="2147484388" r:id="rId7"/>
    <p:sldLayoutId id="2147484395" r:id="rId8"/>
    <p:sldLayoutId id="2147484387" r:id="rId9"/>
    <p:sldLayoutId id="2147484386" r:id="rId10"/>
    <p:sldLayoutId id="21474843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848600" cy="1927225"/>
          </a:xfrm>
        </p:spPr>
        <p:txBody>
          <a:bodyPr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sz="4000" dirty="0"/>
              <a:t>On the </a:t>
            </a:r>
            <a:r>
              <a:rPr lang="en-US" sz="4000" dirty="0" smtClean="0"/>
              <a:t>Efficiency </a:t>
            </a:r>
            <a:r>
              <a:rPr lang="en-US" sz="4000" dirty="0"/>
              <a:t>of the Hamming </a:t>
            </a:r>
            <a:r>
              <a:rPr lang="en-US" sz="4000" dirty="0" smtClean="0"/>
              <a:t>C-</a:t>
            </a:r>
            <a:r>
              <a:rPr lang="en-US" sz="4000" dirty="0" err="1" smtClean="0"/>
              <a:t>Centerstring</a:t>
            </a:r>
            <a:r>
              <a:rPr lang="en-US" sz="4000" dirty="0" smtClean="0"/>
              <a:t> </a:t>
            </a:r>
            <a:r>
              <a:rPr lang="en-US" sz="4000" dirty="0"/>
              <a:t>Problems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95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mtClean="0">
                <a:solidFill>
                  <a:srgbClr val="FF3399"/>
                </a:solidFill>
              </a:rPr>
              <a:t>Amihood Amir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mtClean="0">
                <a:solidFill>
                  <a:srgbClr val="57576E"/>
                </a:solidFill>
              </a:rPr>
              <a:t>Liam Roditty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mtClean="0">
                <a:solidFill>
                  <a:srgbClr val="57576E"/>
                </a:solidFill>
              </a:rPr>
              <a:t>Jessica Ficler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mtClean="0">
                <a:solidFill>
                  <a:srgbClr val="57576E"/>
                </a:solidFill>
              </a:rPr>
              <a:t>Oren Sar Shalom</a:t>
            </a:r>
          </a:p>
        </p:txBody>
      </p:sp>
      <p:sp>
        <p:nvSpPr>
          <p:cNvPr id="1331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3316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3317" name="Picture 9" descr="%D7%91%D7%A8-%D7%90%D7%99%D7%9C%D7%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57800"/>
            <a:ext cx="1266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Johns-Hopkins-University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5334000"/>
            <a:ext cx="8778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cs typeface="Arial" charset="0"/>
              </a:rPr>
              <a:t>Another Motivation – Clustering.</a:t>
            </a:r>
            <a:br>
              <a:rPr lang="en-US" sz="3600" smtClean="0">
                <a:cs typeface="Arial" charset="0"/>
              </a:rPr>
            </a:br>
            <a:r>
              <a:rPr lang="en-US" sz="3600" smtClean="0">
                <a:cs typeface="Arial" charset="0"/>
              </a:rPr>
              <a:t>The C-CenterStrings problem</a:t>
            </a:r>
            <a:endParaRPr lang="he-IL" sz="3600" smtClean="0"/>
          </a:p>
        </p:txBody>
      </p:sp>
      <p:sp>
        <p:nvSpPr>
          <p:cNvPr id="22530" name="Oval 4"/>
          <p:cNvSpPr>
            <a:spLocks noChangeArrowheads="1"/>
          </p:cNvSpPr>
          <p:nvPr/>
        </p:nvSpPr>
        <p:spPr bwMode="auto">
          <a:xfrm>
            <a:off x="1668463" y="35242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2514600" y="38528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2" name="Oval 6"/>
          <p:cNvSpPr>
            <a:spLocks noChangeArrowheads="1"/>
          </p:cNvSpPr>
          <p:nvPr/>
        </p:nvSpPr>
        <p:spPr bwMode="auto">
          <a:xfrm>
            <a:off x="1527175" y="40052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1955800" y="48926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5730875" y="45037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6373813" y="44180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6883400" y="45751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7" name="Oval 11"/>
          <p:cNvSpPr>
            <a:spLocks noChangeArrowheads="1"/>
          </p:cNvSpPr>
          <p:nvPr/>
        </p:nvSpPr>
        <p:spPr bwMode="auto">
          <a:xfrm>
            <a:off x="7242175" y="40719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8" name="Oval 12"/>
          <p:cNvSpPr>
            <a:spLocks noChangeArrowheads="1"/>
          </p:cNvSpPr>
          <p:nvPr/>
        </p:nvSpPr>
        <p:spPr bwMode="auto">
          <a:xfrm>
            <a:off x="6594475" y="34956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39" name="Oval 13"/>
          <p:cNvSpPr>
            <a:spLocks noChangeArrowheads="1"/>
          </p:cNvSpPr>
          <p:nvPr/>
        </p:nvSpPr>
        <p:spPr bwMode="auto">
          <a:xfrm>
            <a:off x="1668463" y="45323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0" name="Oval 14"/>
          <p:cNvSpPr>
            <a:spLocks noChangeArrowheads="1"/>
          </p:cNvSpPr>
          <p:nvPr/>
        </p:nvSpPr>
        <p:spPr bwMode="auto">
          <a:xfrm>
            <a:off x="1884363" y="47482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1" name="Oval 15"/>
          <p:cNvSpPr>
            <a:spLocks noChangeArrowheads="1"/>
          </p:cNvSpPr>
          <p:nvPr/>
        </p:nvSpPr>
        <p:spPr bwMode="auto">
          <a:xfrm>
            <a:off x="2100263" y="49641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2" name="Oval 16"/>
          <p:cNvSpPr>
            <a:spLocks noChangeArrowheads="1"/>
          </p:cNvSpPr>
          <p:nvPr/>
        </p:nvSpPr>
        <p:spPr bwMode="auto">
          <a:xfrm>
            <a:off x="1524000" y="51085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1752600" y="42370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4" name="Oval 18"/>
          <p:cNvSpPr>
            <a:spLocks noChangeArrowheads="1"/>
          </p:cNvSpPr>
          <p:nvPr/>
        </p:nvSpPr>
        <p:spPr bwMode="auto">
          <a:xfrm>
            <a:off x="2438400" y="35480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5" name="Oval 19"/>
          <p:cNvSpPr>
            <a:spLocks noChangeArrowheads="1"/>
          </p:cNvSpPr>
          <p:nvPr/>
        </p:nvSpPr>
        <p:spPr bwMode="auto">
          <a:xfrm>
            <a:off x="3959225" y="43561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6" name="Oval 20"/>
          <p:cNvSpPr>
            <a:spLocks noChangeArrowheads="1"/>
          </p:cNvSpPr>
          <p:nvPr/>
        </p:nvSpPr>
        <p:spPr bwMode="auto">
          <a:xfrm>
            <a:off x="4462463" y="44989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7" name="Oval 21"/>
          <p:cNvSpPr>
            <a:spLocks noChangeArrowheads="1"/>
          </p:cNvSpPr>
          <p:nvPr/>
        </p:nvSpPr>
        <p:spPr bwMode="auto">
          <a:xfrm>
            <a:off x="3886200" y="39227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2548" name="Oval 22"/>
          <p:cNvSpPr>
            <a:spLocks noChangeArrowheads="1"/>
          </p:cNvSpPr>
          <p:nvPr/>
        </p:nvSpPr>
        <p:spPr bwMode="auto">
          <a:xfrm>
            <a:off x="4535488" y="38512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 flipH="1" flipV="1">
            <a:off x="1741488" y="3621088"/>
            <a:ext cx="287337" cy="55245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3959225" y="3959225"/>
            <a:ext cx="288925" cy="2079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31"/>
          <p:cNvSpPr txBox="1">
            <a:spLocks noChangeArrowheads="1"/>
          </p:cNvSpPr>
          <p:nvPr/>
        </p:nvSpPr>
        <p:spPr bwMode="auto">
          <a:xfrm>
            <a:off x="538163" y="1595438"/>
            <a:ext cx="662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1" lang="en-US" altLang="en-US" sz="2400">
                <a:solidFill>
                  <a:srgbClr val="47534C"/>
                </a:solidFill>
                <a:latin typeface="Arial" charset="0"/>
              </a:rPr>
              <a:t>Input: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en-US" sz="2400">
                <a:solidFill>
                  <a:srgbClr val="47534C"/>
                </a:solidFill>
                <a:latin typeface="Arial" charset="0"/>
              </a:rPr>
              <a:t>Points in space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en-US" sz="2400">
                <a:solidFill>
                  <a:srgbClr val="47534C"/>
                </a:solidFill>
                <a:latin typeface="Arial" charset="0"/>
              </a:rPr>
              <a:t>Number </a:t>
            </a:r>
            <a:r>
              <a:rPr kumimoji="1" lang="en-US" altLang="en-US" sz="2400">
                <a:solidFill>
                  <a:srgbClr val="FF3399"/>
                </a:solidFill>
                <a:latin typeface="Arial" charset="0"/>
              </a:rPr>
              <a:t>c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en-US" sz="2400">
                <a:latin typeface="Arial" charset="0"/>
              </a:rPr>
              <a:t>Objective function </a:t>
            </a:r>
            <a:r>
              <a:rPr kumimoji="1" lang="en-US" altLang="en-US" sz="2400">
                <a:solidFill>
                  <a:srgbClr val="FF3399"/>
                </a:solidFill>
                <a:latin typeface="Arial" charset="0"/>
              </a:rPr>
              <a:t>f</a:t>
            </a:r>
            <a:r>
              <a:rPr kumimoji="1" lang="en-US" altLang="en-US" sz="2400">
                <a:solidFill>
                  <a:srgbClr val="47534C"/>
                </a:solidFill>
                <a:latin typeface="Arial" charset="0"/>
              </a:rPr>
              <a:t>.</a:t>
            </a:r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 flipV="1">
            <a:off x="2063750" y="3621088"/>
            <a:ext cx="374650" cy="55245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8"/>
          <p:cNvSpPr>
            <a:spLocks noChangeShapeType="1"/>
          </p:cNvSpPr>
          <p:nvPr/>
        </p:nvSpPr>
        <p:spPr bwMode="auto">
          <a:xfrm flipV="1">
            <a:off x="2063750" y="3925888"/>
            <a:ext cx="450850" cy="24765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8"/>
          <p:cNvSpPr>
            <a:spLocks noChangeShapeType="1"/>
          </p:cNvSpPr>
          <p:nvPr/>
        </p:nvSpPr>
        <p:spPr bwMode="auto">
          <a:xfrm flipH="1" flipV="1">
            <a:off x="1600200" y="4041775"/>
            <a:ext cx="428625" cy="1317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 flipH="1">
            <a:off x="1825625" y="4173538"/>
            <a:ext cx="203200" cy="1270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>
            <a:off x="1704975" y="4173538"/>
            <a:ext cx="323850" cy="4318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>
            <a:off x="2028825" y="4173538"/>
            <a:ext cx="144463" cy="8636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28"/>
          <p:cNvSpPr>
            <a:spLocks noChangeShapeType="1"/>
          </p:cNvSpPr>
          <p:nvPr/>
        </p:nvSpPr>
        <p:spPr bwMode="auto">
          <a:xfrm flipH="1">
            <a:off x="1927225" y="4173538"/>
            <a:ext cx="101600" cy="6111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28"/>
          <p:cNvSpPr>
            <a:spLocks noChangeShapeType="1"/>
          </p:cNvSpPr>
          <p:nvPr/>
        </p:nvSpPr>
        <p:spPr bwMode="auto">
          <a:xfrm flipH="1">
            <a:off x="1563688" y="4173538"/>
            <a:ext cx="465137" cy="97155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28"/>
          <p:cNvSpPr>
            <a:spLocks noChangeShapeType="1"/>
          </p:cNvSpPr>
          <p:nvPr/>
        </p:nvSpPr>
        <p:spPr bwMode="auto">
          <a:xfrm flipH="1">
            <a:off x="1992313" y="4173538"/>
            <a:ext cx="36512" cy="7191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29"/>
          <p:cNvSpPr>
            <a:spLocks noChangeShapeType="1"/>
          </p:cNvSpPr>
          <p:nvPr/>
        </p:nvSpPr>
        <p:spPr bwMode="auto">
          <a:xfrm flipV="1">
            <a:off x="4248150" y="3922713"/>
            <a:ext cx="323850" cy="2444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29"/>
          <p:cNvSpPr>
            <a:spLocks noChangeShapeType="1"/>
          </p:cNvSpPr>
          <p:nvPr/>
        </p:nvSpPr>
        <p:spPr bwMode="auto">
          <a:xfrm>
            <a:off x="4248150" y="4167188"/>
            <a:ext cx="250825" cy="3397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Line 29"/>
          <p:cNvSpPr>
            <a:spLocks noChangeShapeType="1"/>
          </p:cNvSpPr>
          <p:nvPr/>
        </p:nvSpPr>
        <p:spPr bwMode="auto">
          <a:xfrm flipH="1">
            <a:off x="4032250" y="4167188"/>
            <a:ext cx="215900" cy="2254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26"/>
          <p:cNvSpPr>
            <a:spLocks noChangeArrowheads="1"/>
          </p:cNvSpPr>
          <p:nvPr/>
        </p:nvSpPr>
        <p:spPr bwMode="auto">
          <a:xfrm>
            <a:off x="4089400" y="4003675"/>
            <a:ext cx="317500" cy="325438"/>
          </a:xfrm>
          <a:prstGeom prst="star5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>
            <a:defPPr>
              <a:defRPr lang="en-US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9493" name="Line 29"/>
          <p:cNvSpPr>
            <a:spLocks noChangeShapeType="1"/>
          </p:cNvSpPr>
          <p:nvPr/>
        </p:nvSpPr>
        <p:spPr bwMode="auto">
          <a:xfrm flipH="1">
            <a:off x="6532563" y="3568700"/>
            <a:ext cx="84137" cy="4556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29"/>
          <p:cNvSpPr>
            <a:spLocks noChangeShapeType="1"/>
          </p:cNvSpPr>
          <p:nvPr/>
        </p:nvSpPr>
        <p:spPr bwMode="auto">
          <a:xfrm>
            <a:off x="6532563" y="4024313"/>
            <a:ext cx="746125" cy="841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29"/>
          <p:cNvSpPr>
            <a:spLocks noChangeShapeType="1"/>
          </p:cNvSpPr>
          <p:nvPr/>
        </p:nvSpPr>
        <p:spPr bwMode="auto">
          <a:xfrm flipH="1" flipV="1">
            <a:off x="6532563" y="4024313"/>
            <a:ext cx="350837" cy="5873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29"/>
          <p:cNvSpPr>
            <a:spLocks noChangeShapeType="1"/>
          </p:cNvSpPr>
          <p:nvPr/>
        </p:nvSpPr>
        <p:spPr bwMode="auto">
          <a:xfrm flipH="1">
            <a:off x="6432550" y="4024313"/>
            <a:ext cx="100013" cy="4429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29"/>
          <p:cNvSpPr>
            <a:spLocks noChangeShapeType="1"/>
          </p:cNvSpPr>
          <p:nvPr/>
        </p:nvSpPr>
        <p:spPr bwMode="auto">
          <a:xfrm flipH="1">
            <a:off x="5805488" y="4024313"/>
            <a:ext cx="727075" cy="4826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>
            <a:off x="6373813" y="3856038"/>
            <a:ext cx="317500" cy="323850"/>
          </a:xfrm>
          <a:prstGeom prst="star5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>
            <a:defPPr>
              <a:defRPr lang="en-US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1851025" y="4079875"/>
            <a:ext cx="319088" cy="325438"/>
          </a:xfrm>
          <a:prstGeom prst="star5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>
            <a:defPPr>
              <a:defRPr lang="en-US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9500" name="Text Box 49"/>
          <p:cNvSpPr txBox="1">
            <a:spLocks noChangeArrowheads="1"/>
          </p:cNvSpPr>
          <p:nvPr/>
        </p:nvSpPr>
        <p:spPr bwMode="auto">
          <a:xfrm>
            <a:off x="457200" y="52578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Output: Divide the points to 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>
                <a:latin typeface="Arial" charset="0"/>
              </a:rPr>
              <a:t> sets such that for the 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>
                <a:latin typeface="Arial" charset="0"/>
              </a:rPr>
              <a:t> consensus strings 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 baseline="-25000">
                <a:solidFill>
                  <a:srgbClr val="FF3399"/>
                </a:solidFill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 baseline="-25000">
                <a:solidFill>
                  <a:srgbClr val="FF3399"/>
                </a:solidFill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,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…</a:t>
            </a:r>
            <a:r>
              <a:rPr lang="en-US" sz="2400">
                <a:latin typeface="Arial" charset="0"/>
              </a:rPr>
              <a:t>,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 baseline="-250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>
                <a:latin typeface="Arial" charset="0"/>
              </a:rPr>
              <a:t>,      </a:t>
            </a:r>
          </a:p>
          <a:p>
            <a:r>
              <a:rPr lang="en-US" sz="2400">
                <a:solidFill>
                  <a:srgbClr val="FF3399"/>
                </a:solidFill>
                <a:latin typeface="Arial" charset="0"/>
              </a:rPr>
              <a:t>f(c</a:t>
            </a:r>
            <a:r>
              <a:rPr lang="en-US" sz="2400" baseline="-25000">
                <a:solidFill>
                  <a:srgbClr val="FF3399"/>
                </a:solidFill>
                <a:latin typeface="Arial" charset="0"/>
              </a:rPr>
              <a:t>1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,c</a:t>
            </a:r>
            <a:r>
              <a:rPr lang="en-US" sz="2400" baseline="-25000">
                <a:solidFill>
                  <a:srgbClr val="FF3399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,…,c</a:t>
            </a:r>
            <a:r>
              <a:rPr lang="en-US" sz="2400" baseline="-25000">
                <a:solidFill>
                  <a:srgbClr val="FF3399"/>
                </a:solidFill>
                <a:latin typeface="Arial" charset="0"/>
              </a:rPr>
              <a:t>c</a:t>
            </a:r>
            <a:r>
              <a:rPr lang="en-US" sz="2400">
                <a:solidFill>
                  <a:srgbClr val="FF3399"/>
                </a:solidFill>
                <a:latin typeface="Arial" charset="0"/>
              </a:rPr>
              <a:t>)</a:t>
            </a:r>
            <a:r>
              <a:rPr lang="en-US" sz="2400">
                <a:latin typeface="Arial" charset="0"/>
              </a:rPr>
              <a:t> is maximum/minimum.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  <p:bldP spid="19478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1" grpId="0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Three Types of Objective functions:</a:t>
            </a:r>
            <a:endParaRPr lang="he-IL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</a:t>
            </a:r>
            <a:r>
              <a:rPr lang="en-US" smtClean="0">
                <a:solidFill>
                  <a:srgbClr val="00B050"/>
                </a:solidFill>
              </a:rPr>
              <a:t>HRC</a:t>
            </a:r>
            <a:r>
              <a:rPr lang="en-US" smtClean="0"/>
              <a:t> (Hamming Radius Clustering) be the consensus string problem defined before.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c-HRC</a:t>
            </a:r>
            <a:r>
              <a:rPr lang="en-US" smtClean="0"/>
              <a:t>: partition into c sets, </a:t>
            </a:r>
            <a:r>
              <a:rPr lang="en-US" smtClean="0">
                <a:solidFill>
                  <a:srgbClr val="FF3399"/>
                </a:solidFill>
              </a:rPr>
              <a:t>each</a:t>
            </a:r>
            <a:r>
              <a:rPr lang="en-US" smtClean="0"/>
              <a:t> of which has center with radius 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he-IL" smtClean="0"/>
              <a:t>2</a:t>
            </a:r>
            <a:r>
              <a:rPr lang="en-US" smtClean="0"/>
              <a:t>. </a:t>
            </a:r>
            <a:r>
              <a:rPr lang="en-US" smtClean="0">
                <a:solidFill>
                  <a:srgbClr val="FF0000"/>
                </a:solidFill>
              </a:rPr>
              <a:t>c-HRLC</a:t>
            </a:r>
            <a:r>
              <a:rPr lang="en-US" smtClean="0"/>
              <a:t>: partition into c sets, </a:t>
            </a:r>
            <a:r>
              <a:rPr lang="en-US" smtClean="0">
                <a:solidFill>
                  <a:srgbClr val="FF3399"/>
                </a:solidFill>
              </a:rPr>
              <a:t>each</a:t>
            </a:r>
            <a:r>
              <a:rPr lang="en-US" smtClean="0"/>
              <a:t> of which has center with radius d, </a:t>
            </a:r>
            <a:r>
              <a:rPr lang="en-US" smtClean="0">
                <a:solidFill>
                  <a:srgbClr val="FF3399"/>
                </a:solidFill>
              </a:rPr>
              <a:t>but center is part of input set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3. </a:t>
            </a:r>
            <a:r>
              <a:rPr lang="en-US" smtClean="0">
                <a:solidFill>
                  <a:srgbClr val="FF0000"/>
                </a:solidFill>
              </a:rPr>
              <a:t>c-HRSC</a:t>
            </a:r>
            <a:r>
              <a:rPr lang="en-US" smtClean="0"/>
              <a:t>: partition into c sets, each of which has a center and the </a:t>
            </a:r>
            <a:r>
              <a:rPr lang="en-US" smtClean="0">
                <a:solidFill>
                  <a:srgbClr val="FF3399"/>
                </a:solidFill>
              </a:rPr>
              <a:t>sum</a:t>
            </a:r>
            <a:r>
              <a:rPr lang="en-US" smtClean="0"/>
              <a:t> of the radii does not exceed d.</a:t>
            </a:r>
          </a:p>
          <a:p>
            <a:pPr eaLnBrk="1" hangingPunct="1"/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Hamming radius c-clustering </a:t>
            </a:r>
            <a:r>
              <a:rPr lang="en-US" dirty="0" smtClean="0"/>
              <a:t>problem (c-HRC)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Example: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For the following strings and </a:t>
            </a:r>
            <a:r>
              <a:rPr lang="en-US" i="1" smtClean="0"/>
              <a:t>d</a:t>
            </a:r>
            <a:r>
              <a:rPr lang="en-US" smtClean="0"/>
              <a:t>=1, we show it belongs </a:t>
            </a:r>
            <a:br>
              <a:rPr lang="en-US" smtClean="0"/>
            </a:br>
            <a:r>
              <a:rPr lang="en-US" smtClean="0"/>
              <a:t>to 2-HRC.</a:t>
            </a:r>
            <a:endParaRPr lang="en-US" i="1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2971800"/>
            <a:ext cx="2473208" cy="2677656"/>
          </a:xfrm>
          <a:prstGeom prst="rect">
            <a:avLst/>
          </a:prstGeom>
          <a:blipFill rotWithShape="1">
            <a:blip r:embed="rId2"/>
            <a:stretch>
              <a:fillRect t="-159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5181600"/>
            <a:ext cx="2514600" cy="1569660"/>
          </a:xfrm>
          <a:prstGeom prst="rect">
            <a:avLst/>
          </a:prstGeom>
          <a:blipFill rotWithShape="1">
            <a:blip r:embed="rId3"/>
            <a:stretch>
              <a:fillRect l="-3632" t="-2724" b="-856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97408" y="5181600"/>
            <a:ext cx="2394053" cy="1938992"/>
          </a:xfrm>
          <a:prstGeom prst="rect">
            <a:avLst/>
          </a:prstGeom>
          <a:blipFill rotWithShape="1">
            <a:blip r:embed="rId4"/>
            <a:stretch>
              <a:fillRect l="-3817" t="-2201" r="-22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66900" y="4648200"/>
            <a:ext cx="19431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648200"/>
            <a:ext cx="2438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Hamming radius </a:t>
            </a:r>
            <a:r>
              <a:rPr lang="en-US" b="1" dirty="0"/>
              <a:t>local</a:t>
            </a:r>
            <a:r>
              <a:rPr lang="en-US" dirty="0"/>
              <a:t> c-clustering problem (c-HRLC)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Example: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For the following strings and </a:t>
            </a:r>
            <a:r>
              <a:rPr lang="en-US" i="1" smtClean="0"/>
              <a:t>d</a:t>
            </a:r>
            <a:r>
              <a:rPr lang="en-US" smtClean="0"/>
              <a:t>=2, we show it belongs to 2-HRLC.</a:t>
            </a:r>
            <a:endParaRPr lang="en-US" i="1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895671"/>
            <a:ext cx="3657600" cy="1200329"/>
          </a:xfrm>
          <a:prstGeom prst="rect">
            <a:avLst/>
          </a:prstGeom>
          <a:blipFill rotWithShape="1">
            <a:blip r:embed="rId2"/>
            <a:stretch>
              <a:fillRect l="-2500" t="-3553" b="-1116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7800" y="4876800"/>
            <a:ext cx="3775192" cy="1569660"/>
          </a:xfrm>
          <a:prstGeom prst="rect">
            <a:avLst/>
          </a:prstGeom>
          <a:blipFill rotWithShape="1">
            <a:blip r:embed="rId3"/>
            <a:stretch>
              <a:fillRect l="-2585" t="-272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66900" y="4495800"/>
            <a:ext cx="19431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4495800"/>
            <a:ext cx="2438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113" y="6248400"/>
            <a:ext cx="463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charset="0"/>
              </a:rPr>
              <a:t>Does it belong to 2-HRLC when </a:t>
            </a:r>
            <a:r>
              <a:rPr lang="en-US" sz="2000" i="1">
                <a:solidFill>
                  <a:srgbClr val="0070C0"/>
                </a:solidFill>
                <a:latin typeface="Arial" charset="0"/>
              </a:rPr>
              <a:t>d=1 ?</a:t>
            </a:r>
            <a:r>
              <a:rPr lang="en-US" sz="200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2971800"/>
            <a:ext cx="2473208" cy="2677656"/>
          </a:xfrm>
          <a:prstGeom prst="rect">
            <a:avLst/>
          </a:prstGeom>
          <a:blipFill rotWithShape="1">
            <a:blip r:embed="rId4"/>
            <a:stretch>
              <a:fillRect t="-159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Hamming radius c-clustering </a:t>
            </a:r>
            <a:r>
              <a:rPr lang="en-US" dirty="0" smtClean="0"/>
              <a:t>sum problem (c-HRSC)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Example: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For the following strings and </a:t>
            </a:r>
            <a:r>
              <a:rPr lang="en-US" i="1" smtClean="0"/>
              <a:t>d</a:t>
            </a:r>
            <a:r>
              <a:rPr lang="en-US" smtClean="0"/>
              <a:t>=2, we show it belongs </a:t>
            </a:r>
            <a:br>
              <a:rPr lang="en-US" smtClean="0"/>
            </a:br>
            <a:r>
              <a:rPr lang="en-US" smtClean="0"/>
              <a:t>to 2-HRC.</a:t>
            </a:r>
            <a:endParaRPr lang="en-US" i="1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2895600"/>
            <a:ext cx="2286000" cy="2677656"/>
          </a:xfrm>
          <a:prstGeom prst="rect">
            <a:avLst/>
          </a:prstGeom>
          <a:blipFill rotWithShape="1">
            <a:blip r:embed="rId2"/>
            <a:stretch>
              <a:fillRect t="-182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4876800"/>
            <a:ext cx="2514600" cy="1569660"/>
          </a:xfrm>
          <a:prstGeom prst="rect">
            <a:avLst/>
          </a:prstGeom>
          <a:blipFill rotWithShape="1">
            <a:blip r:embed="rId3"/>
            <a:stretch>
              <a:fillRect l="-3632" t="-2724" b="-856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97408" y="4876800"/>
            <a:ext cx="1974451" cy="1938992"/>
          </a:xfrm>
          <a:prstGeom prst="rect">
            <a:avLst/>
          </a:prstGeom>
          <a:blipFill rotWithShape="1">
            <a:blip r:embed="rId4"/>
            <a:stretch>
              <a:fillRect l="-4630" t="-2201" r="-246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66900" y="4495800"/>
            <a:ext cx="19431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495800"/>
            <a:ext cx="2438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/>
              <a:t>In this Paper:</a:t>
            </a:r>
          </a:p>
        </p:txBody>
      </p:sp>
      <p:sp>
        <p:nvSpPr>
          <p:cNvPr id="27650" name="Content Placeholder 2"/>
          <p:cNvSpPr>
            <a:spLocks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en-US" sz="320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en-US" sz="3200">
                <a:latin typeface="Arial" charset="0"/>
              </a:rPr>
              <a:t>We consider: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AutoNum type="arabicPeriod"/>
            </a:pPr>
            <a:r>
              <a:rPr lang="en-US" sz="3200">
                <a:solidFill>
                  <a:schemeClr val="hlink"/>
                </a:solidFill>
                <a:latin typeface="Arial" charset="0"/>
              </a:rPr>
              <a:t>Parametetrized Complexity</a:t>
            </a:r>
            <a:r>
              <a:rPr lang="en-US" sz="3200">
                <a:latin typeface="Arial" charset="0"/>
              </a:rPr>
              <a:t>, and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AutoNum type="arabicPeriod"/>
            </a:pPr>
            <a:r>
              <a:rPr lang="en-US" sz="3200">
                <a:solidFill>
                  <a:schemeClr val="hlink"/>
                </a:solidFill>
                <a:latin typeface="Arial" charset="0"/>
              </a:rPr>
              <a:t>Approximations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AutoNum type="arabicPeriod"/>
            </a:pPr>
            <a:endParaRPr lang="en-US" sz="3200">
              <a:solidFill>
                <a:schemeClr val="hlink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en-US" sz="3200">
                <a:latin typeface="Arial" charset="0"/>
              </a:rPr>
              <a:t>Small </a:t>
            </a:r>
            <a:r>
              <a:rPr lang="en-US" sz="3200">
                <a:solidFill>
                  <a:srgbClr val="FF3399"/>
                </a:solidFill>
                <a:latin typeface="Arial" charset="0"/>
              </a:rPr>
              <a:t>k</a:t>
            </a:r>
            <a:r>
              <a:rPr lang="en-US" sz="3200">
                <a:latin typeface="Arial" charset="0"/>
              </a:rPr>
              <a:t> is not too meaningful in the context of clustering.</a:t>
            </a:r>
            <a:endParaRPr lang="he-IL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C-</a:t>
            </a:r>
            <a:r>
              <a:rPr lang="en-US" dirty="0" err="1" smtClean="0"/>
              <a:t>CenterString</a:t>
            </a:r>
            <a:r>
              <a:rPr lang="en-US" dirty="0" smtClean="0"/>
              <a:t>  Parameterized Complexity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09800"/>
          <a:ext cx="8610600" cy="403860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100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Fixed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 Fixed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 Fixed</a:t>
                      </a:r>
                      <a:b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(d=1)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d/l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and c Fixed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 Fixed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(l=2)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HRC</a:t>
                      </a:r>
                      <a:endParaRPr lang="en-US" sz="2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NPC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HRLC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HRSC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Theorem: </a:t>
            </a:r>
            <a:r>
              <a:rPr lang="en-US" dirty="0"/>
              <a:t>HRC,HRLC and HRSC can be solved in polynomial time for </a:t>
            </a:r>
            <a:r>
              <a:rPr lang="en-US" dirty="0" smtClean="0"/>
              <a:t>fixed </a:t>
            </a:r>
            <a:r>
              <a:rPr lang="en-US" dirty="0"/>
              <a:t>k.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323850" y="2198688"/>
            <a:ext cx="8364538" cy="436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kumimoji="1" lang="en-US" sz="2800">
                <a:latin typeface="Arial" charset="0"/>
              </a:rPr>
              <a:t>If </a:t>
            </a:r>
            <a:r>
              <a:rPr kumimoji="1" lang="en-US" sz="2800">
                <a:solidFill>
                  <a:srgbClr val="FF3399"/>
                </a:solidFill>
                <a:latin typeface="Arial" charset="0"/>
              </a:rPr>
              <a:t>k≤c</a:t>
            </a:r>
            <a:r>
              <a:rPr kumimoji="1" lang="en-US" sz="2800">
                <a:latin typeface="Arial" charset="0"/>
              </a:rPr>
              <a:t> then input strings can be assigned to         c centers where d=0. </a:t>
            </a:r>
          </a:p>
          <a:p>
            <a:pPr marL="457200" indent="-457200"/>
            <a:endParaRPr kumimoji="1" lang="en-US" sz="2800"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kumimoji="1" lang="en-US" sz="2800">
                <a:latin typeface="Arial" charset="0"/>
              </a:rPr>
              <a:t>Otherwise </a:t>
            </a:r>
            <a:r>
              <a:rPr kumimoji="1" lang="en-US" sz="2800">
                <a:solidFill>
                  <a:srgbClr val="FF3399"/>
                </a:solidFill>
                <a:latin typeface="Arial" charset="0"/>
              </a:rPr>
              <a:t>c&lt;k</a:t>
            </a:r>
            <a:r>
              <a:rPr kumimoji="1" lang="en-US" sz="2800">
                <a:latin typeface="Arial" charset="0"/>
              </a:rPr>
              <a:t>. There are </a:t>
            </a:r>
            <a:r>
              <a:rPr kumimoji="1" lang="en-US" sz="2800">
                <a:solidFill>
                  <a:srgbClr val="FF3399"/>
                </a:solidFill>
                <a:latin typeface="Arial" charset="0"/>
              </a:rPr>
              <a:t>c</a:t>
            </a:r>
            <a:r>
              <a:rPr kumimoji="1" lang="en-US" sz="2800" baseline="30000">
                <a:solidFill>
                  <a:srgbClr val="FF3399"/>
                </a:solidFill>
                <a:latin typeface="Arial" charset="0"/>
              </a:rPr>
              <a:t>k</a:t>
            </a:r>
            <a:r>
              <a:rPr kumimoji="1" lang="en-US" sz="2800">
                <a:solidFill>
                  <a:srgbClr val="FF3399"/>
                </a:solidFill>
                <a:latin typeface="Arial" charset="0"/>
              </a:rPr>
              <a:t>&lt;k</a:t>
            </a:r>
            <a:r>
              <a:rPr kumimoji="1" lang="en-US" sz="2800" baseline="30000">
                <a:solidFill>
                  <a:srgbClr val="FF3399"/>
                </a:solidFill>
                <a:latin typeface="Arial" charset="0"/>
              </a:rPr>
              <a:t>k</a:t>
            </a:r>
            <a:r>
              <a:rPr kumimoji="1" lang="en-US" sz="2800">
                <a:latin typeface="Arial" charset="0"/>
              </a:rPr>
              <a:t> options  for partitioning k strings to c sets.</a:t>
            </a:r>
          </a:p>
          <a:p>
            <a:pPr marL="457200" indent="-457200"/>
            <a:r>
              <a:rPr kumimoji="1" lang="en-US" sz="2800">
                <a:latin typeface="Arial" charset="0"/>
              </a:rPr>
              <a:t>		- For each set, find the consensus center in </a:t>
            </a:r>
          </a:p>
          <a:p>
            <a:pPr marL="457200" indent="-457200"/>
            <a:r>
              <a:rPr kumimoji="1" lang="en-US" sz="2800">
                <a:latin typeface="Arial" charset="0"/>
              </a:rPr>
              <a:t>			polynomial time.</a:t>
            </a:r>
          </a:p>
          <a:p>
            <a:pPr marL="457200" indent="-457200"/>
            <a:r>
              <a:rPr kumimoji="1" lang="en-US" sz="2800">
                <a:latin typeface="Arial" charset="0"/>
              </a:rPr>
              <a:t>		- The partition that gives the best result is the 			optimal solution.</a:t>
            </a:r>
          </a:p>
          <a:p>
            <a:pPr marL="457200" indent="-457200"/>
            <a:r>
              <a:rPr kumimoji="1" lang="en-US" sz="2800">
                <a:latin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C-</a:t>
            </a:r>
            <a:r>
              <a:rPr lang="en-US" dirty="0" err="1" smtClean="0"/>
              <a:t>CenterString</a:t>
            </a:r>
            <a:r>
              <a:rPr lang="en-US" dirty="0" smtClean="0"/>
              <a:t>  Parameterized Complexity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09800"/>
          <a:ext cx="8610600" cy="403860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100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Fixed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 Fixed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 Fixed</a:t>
                      </a:r>
                      <a:b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(d=1)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d/l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and c Fixed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 Fixed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(l=2)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HRC</a:t>
                      </a:r>
                      <a:endParaRPr lang="en-US" sz="2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NPC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HRLC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HRSC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Theorem: HRC </a:t>
            </a:r>
            <a:r>
              <a:rPr lang="en-US" dirty="0"/>
              <a:t>is NP complete even if the radius is </a:t>
            </a:r>
            <a:r>
              <a:rPr lang="en-US" dirty="0" smtClean="0"/>
              <a:t>fixed </a:t>
            </a:r>
            <a:r>
              <a:rPr lang="en-US" dirty="0"/>
              <a:t>to d = 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d </a:t>
            </a:r>
            <a:r>
              <a:rPr lang="en-US" i="1" dirty="0"/>
              <a:t>= 1</a:t>
            </a:r>
            <a:r>
              <a:rPr lang="en-US" dirty="0"/>
              <a:t> and the alphabet is </a:t>
            </a:r>
            <a:r>
              <a:rPr lang="en-US" dirty="0" smtClean="0"/>
              <a:t>binary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</a:t>
            </a:r>
            <a:r>
              <a:rPr lang="en-US" dirty="0"/>
              <a:t>reduction from Vertex Cover For Triangle-Free </a:t>
            </a:r>
            <a:r>
              <a:rPr lang="en-US" dirty="0" smtClean="0"/>
              <a:t>Graphs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Our input: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 - Triangle-Free Graph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 – size of vertex-cover set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990600" y="3230038"/>
            <a:ext cx="356755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81645" y="4525438"/>
            <a:ext cx="356755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3282" y="4525438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3230038"/>
            <a:ext cx="356755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3645" y="3839638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>
            <a:stCxn id="0" idx="6"/>
            <a:endCxn id="0" idx="2"/>
          </p:cNvCxnSpPr>
          <p:nvPr/>
        </p:nvCxnSpPr>
        <p:spPr>
          <a:xfrm>
            <a:off x="1347788" y="3382963"/>
            <a:ext cx="7096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0" idx="0"/>
          </p:cNvCxnSpPr>
          <p:nvPr/>
        </p:nvCxnSpPr>
        <p:spPr>
          <a:xfrm>
            <a:off x="1144588" y="3535363"/>
            <a:ext cx="6350" cy="990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0" idx="6"/>
          </p:cNvCxnSpPr>
          <p:nvPr/>
        </p:nvCxnSpPr>
        <p:spPr>
          <a:xfrm>
            <a:off x="1330325" y="4678363"/>
            <a:ext cx="75088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0" idx="4"/>
            <a:endCxn id="0" idx="0"/>
          </p:cNvCxnSpPr>
          <p:nvPr/>
        </p:nvCxnSpPr>
        <p:spPr>
          <a:xfrm>
            <a:off x="2235200" y="3535363"/>
            <a:ext cx="25400" cy="990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0" idx="1"/>
          </p:cNvCxnSpPr>
          <p:nvPr/>
        </p:nvCxnSpPr>
        <p:spPr>
          <a:xfrm>
            <a:off x="2438400" y="3382963"/>
            <a:ext cx="457200" cy="5016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0" idx="3"/>
          </p:cNvCxnSpPr>
          <p:nvPr/>
        </p:nvCxnSpPr>
        <p:spPr>
          <a:xfrm flipV="1">
            <a:off x="2465388" y="4100513"/>
            <a:ext cx="430212" cy="584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29200" y="3230038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20245" y="4525438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11882" y="4525438"/>
            <a:ext cx="356755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3230038"/>
            <a:ext cx="356755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72931" y="32004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Connector 26"/>
          <p:cNvCxnSpPr>
            <a:stCxn id="0" idx="6"/>
            <a:endCxn id="0" idx="2"/>
          </p:cNvCxnSpPr>
          <p:nvPr/>
        </p:nvCxnSpPr>
        <p:spPr>
          <a:xfrm>
            <a:off x="5386388" y="3382963"/>
            <a:ext cx="7096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0" idx="0"/>
          </p:cNvCxnSpPr>
          <p:nvPr/>
        </p:nvCxnSpPr>
        <p:spPr>
          <a:xfrm>
            <a:off x="5183188" y="3535363"/>
            <a:ext cx="6350" cy="990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0" idx="6"/>
          </p:cNvCxnSpPr>
          <p:nvPr/>
        </p:nvCxnSpPr>
        <p:spPr>
          <a:xfrm>
            <a:off x="5368925" y="4678363"/>
            <a:ext cx="75088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0" idx="4"/>
            <a:endCxn id="0" idx="0"/>
          </p:cNvCxnSpPr>
          <p:nvPr/>
        </p:nvCxnSpPr>
        <p:spPr>
          <a:xfrm>
            <a:off x="6273800" y="3535363"/>
            <a:ext cx="25400" cy="990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84938" y="3382963"/>
            <a:ext cx="8874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smtClean="0">
                <a:cs typeface="Arial" charset="0"/>
              </a:rPr>
              <a:t>Motivation – the Conference Location  Problem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4" descr="world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7899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4284663" y="30686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4211638" y="29241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4500563" y="3141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500563" y="27082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500563" y="3141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4211638" y="3141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4211638" y="28527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4356100" y="29972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4859338" y="3284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4932363" y="3284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4859338" y="33575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2700338" y="29241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2627313" y="32131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3276600" y="44370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4356100" y="28527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2" name="Oval 20"/>
          <p:cNvSpPr>
            <a:spLocks noChangeArrowheads="1"/>
          </p:cNvSpPr>
          <p:nvPr/>
        </p:nvSpPr>
        <p:spPr bwMode="auto">
          <a:xfrm>
            <a:off x="4500563" y="29241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3" name="Oval 21"/>
          <p:cNvSpPr>
            <a:spLocks noChangeArrowheads="1"/>
          </p:cNvSpPr>
          <p:nvPr/>
        </p:nvSpPr>
        <p:spPr bwMode="auto">
          <a:xfrm>
            <a:off x="2051050" y="3284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4" name="Oval 22"/>
          <p:cNvSpPr>
            <a:spLocks noChangeArrowheads="1"/>
          </p:cNvSpPr>
          <p:nvPr/>
        </p:nvSpPr>
        <p:spPr bwMode="auto">
          <a:xfrm>
            <a:off x="1835150" y="31416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5" name="Oval 23"/>
          <p:cNvSpPr>
            <a:spLocks noChangeArrowheads="1"/>
          </p:cNvSpPr>
          <p:nvPr/>
        </p:nvSpPr>
        <p:spPr bwMode="auto">
          <a:xfrm>
            <a:off x="2555875" y="3284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6" name="Oval 24"/>
          <p:cNvSpPr>
            <a:spLocks noChangeArrowheads="1"/>
          </p:cNvSpPr>
          <p:nvPr/>
        </p:nvSpPr>
        <p:spPr bwMode="auto">
          <a:xfrm>
            <a:off x="2771775" y="522922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7308850" y="49418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5795963" y="35734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19" name="Oval 27"/>
          <p:cNvSpPr>
            <a:spLocks noChangeArrowheads="1"/>
          </p:cNvSpPr>
          <p:nvPr/>
        </p:nvSpPr>
        <p:spPr bwMode="auto">
          <a:xfrm>
            <a:off x="5003800" y="29241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0" name="Oval 28"/>
          <p:cNvSpPr>
            <a:spLocks noChangeArrowheads="1"/>
          </p:cNvSpPr>
          <p:nvPr/>
        </p:nvSpPr>
        <p:spPr bwMode="auto">
          <a:xfrm>
            <a:off x="4500563" y="30686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1" name="Oval 29"/>
          <p:cNvSpPr>
            <a:spLocks noChangeArrowheads="1"/>
          </p:cNvSpPr>
          <p:nvPr/>
        </p:nvSpPr>
        <p:spPr bwMode="auto">
          <a:xfrm>
            <a:off x="4500563" y="28527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2" name="Oval 30"/>
          <p:cNvSpPr>
            <a:spLocks noChangeArrowheads="1"/>
          </p:cNvSpPr>
          <p:nvPr/>
        </p:nvSpPr>
        <p:spPr bwMode="auto">
          <a:xfrm>
            <a:off x="2771775" y="508476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3" name="Oval 31"/>
          <p:cNvSpPr>
            <a:spLocks noChangeArrowheads="1"/>
          </p:cNvSpPr>
          <p:nvPr/>
        </p:nvSpPr>
        <p:spPr bwMode="auto">
          <a:xfrm>
            <a:off x="4572000" y="29972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4" name="Oval 32"/>
          <p:cNvSpPr>
            <a:spLocks noChangeArrowheads="1"/>
          </p:cNvSpPr>
          <p:nvPr/>
        </p:nvSpPr>
        <p:spPr bwMode="auto">
          <a:xfrm>
            <a:off x="6877050" y="32845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5" name="Oval 33"/>
          <p:cNvSpPr>
            <a:spLocks noChangeArrowheads="1"/>
          </p:cNvSpPr>
          <p:nvPr/>
        </p:nvSpPr>
        <p:spPr bwMode="auto">
          <a:xfrm>
            <a:off x="7092950" y="32131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6" name="Oval 34"/>
          <p:cNvSpPr>
            <a:spLocks noChangeArrowheads="1"/>
          </p:cNvSpPr>
          <p:nvPr/>
        </p:nvSpPr>
        <p:spPr bwMode="auto">
          <a:xfrm>
            <a:off x="2555875" y="32131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27" name="AutoShape 35"/>
          <p:cNvSpPr>
            <a:spLocks noChangeArrowheads="1"/>
          </p:cNvSpPr>
          <p:nvPr/>
        </p:nvSpPr>
        <p:spPr bwMode="auto">
          <a:xfrm>
            <a:off x="4427538" y="5589588"/>
            <a:ext cx="287337" cy="339725"/>
          </a:xfrm>
          <a:prstGeom prst="star5">
            <a:avLst/>
          </a:prstGeom>
          <a:solidFill>
            <a:srgbClr val="F3F38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9428" name="AutoShape 36"/>
          <p:cNvSpPr>
            <a:spLocks noChangeArrowheads="1"/>
          </p:cNvSpPr>
          <p:nvPr/>
        </p:nvSpPr>
        <p:spPr bwMode="auto">
          <a:xfrm>
            <a:off x="7092950" y="2349500"/>
            <a:ext cx="287338" cy="339725"/>
          </a:xfrm>
          <a:prstGeom prst="star5">
            <a:avLst/>
          </a:prstGeom>
          <a:solidFill>
            <a:srgbClr val="F3F38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9429" name="AutoShape 37"/>
          <p:cNvSpPr>
            <a:spLocks noChangeArrowheads="1"/>
          </p:cNvSpPr>
          <p:nvPr/>
        </p:nvSpPr>
        <p:spPr bwMode="auto">
          <a:xfrm>
            <a:off x="3203575" y="1989138"/>
            <a:ext cx="287338" cy="339725"/>
          </a:xfrm>
          <a:prstGeom prst="star5">
            <a:avLst/>
          </a:prstGeom>
          <a:solidFill>
            <a:srgbClr val="F3F38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9430" name="AutoShape 38"/>
          <p:cNvSpPr>
            <a:spLocks noChangeArrowheads="1"/>
          </p:cNvSpPr>
          <p:nvPr/>
        </p:nvSpPr>
        <p:spPr bwMode="auto">
          <a:xfrm>
            <a:off x="7696200" y="3733800"/>
            <a:ext cx="287338" cy="339725"/>
          </a:xfrm>
          <a:prstGeom prst="star5">
            <a:avLst/>
          </a:prstGeom>
          <a:solidFill>
            <a:srgbClr val="F3F38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9431" name="Oval 39"/>
          <p:cNvSpPr>
            <a:spLocks noChangeArrowheads="1"/>
          </p:cNvSpPr>
          <p:nvPr/>
        </p:nvSpPr>
        <p:spPr bwMode="auto">
          <a:xfrm>
            <a:off x="2057400" y="35814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9432" name="Oval 40"/>
          <p:cNvSpPr>
            <a:spLocks noChangeArrowheads="1"/>
          </p:cNvSpPr>
          <p:nvPr/>
        </p:nvSpPr>
        <p:spPr bwMode="auto">
          <a:xfrm>
            <a:off x="4724400" y="487680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6" grpId="0" animBg="1"/>
      <p:bldP spid="59407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5" grpId="0" animBg="1"/>
      <p:bldP spid="59416" grpId="0" animBg="1"/>
      <p:bldP spid="59417" grpId="0" animBg="1"/>
      <p:bldP spid="59418" grpId="0" animBg="1"/>
      <p:bldP spid="59419" grpId="0" animBg="1"/>
      <p:bldP spid="59420" grpId="0" animBg="1"/>
      <p:bldP spid="59421" grpId="0" animBg="1"/>
      <p:bldP spid="59422" grpId="0" animBg="1"/>
      <p:bldP spid="59423" grpId="0" animBg="1"/>
      <p:bldP spid="59424" grpId="0" animBg="1"/>
      <p:bldP spid="59425" grpId="0" animBg="1"/>
      <p:bldP spid="59426" grpId="0" animBg="1"/>
      <p:bldP spid="59431" grpId="0" animBg="1"/>
      <p:bldP spid="594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construction:</a:t>
            </a:r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i="1" dirty="0" smtClean="0"/>
              <a:t>c </a:t>
            </a:r>
            <a:r>
              <a:rPr lang="en-US" dirty="0" smtClean="0"/>
              <a:t>parameter  is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distance parameter </a:t>
            </a:r>
            <a:r>
              <a:rPr lang="en-US" i="1" dirty="0" smtClean="0"/>
              <a:t>d </a:t>
            </a:r>
            <a:r>
              <a:rPr lang="en-US" dirty="0" smtClean="0"/>
              <a:t>is 1.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696913" y="2057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3200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2057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96913" y="3200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913" y="41910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41910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562100" y="50292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cxnSp>
        <p:nvCxnSpPr>
          <p:cNvPr id="14" name="Straight Connector 13"/>
          <p:cNvCxnSpPr>
            <a:stCxn id="8" idx="4"/>
            <a:endCxn id="10" idx="2"/>
          </p:cNvCxnSpPr>
          <p:nvPr/>
        </p:nvCxnSpPr>
        <p:spPr>
          <a:xfrm>
            <a:off x="963613" y="4724400"/>
            <a:ext cx="598487" cy="5715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4"/>
            <a:endCxn id="10" idx="6"/>
          </p:cNvCxnSpPr>
          <p:nvPr/>
        </p:nvCxnSpPr>
        <p:spPr>
          <a:xfrm flipH="1">
            <a:off x="2095500" y="4724400"/>
            <a:ext cx="838200" cy="571500"/>
          </a:xfrm>
          <a:prstGeom prst="line">
            <a:avLst/>
          </a:prstGeom>
          <a:ln w="254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4"/>
            <a:endCxn id="8" idx="0"/>
          </p:cNvCxnSpPr>
          <p:nvPr/>
        </p:nvCxnSpPr>
        <p:spPr>
          <a:xfrm>
            <a:off x="963613" y="3733800"/>
            <a:ext cx="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4"/>
          </p:cNvCxnSpPr>
          <p:nvPr/>
        </p:nvCxnSpPr>
        <p:spPr>
          <a:xfrm>
            <a:off x="963613" y="2590800"/>
            <a:ext cx="6350" cy="609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25550" y="2571750"/>
            <a:ext cx="1593850" cy="7667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40050" y="3733800"/>
            <a:ext cx="0" cy="4572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5"/>
          </p:cNvCxnSpPr>
          <p:nvPr/>
        </p:nvCxnSpPr>
        <p:spPr>
          <a:xfrm>
            <a:off x="1150938" y="2513013"/>
            <a:ext cx="1789112" cy="68421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4"/>
          </p:cNvCxnSpPr>
          <p:nvPr/>
        </p:nvCxnSpPr>
        <p:spPr>
          <a:xfrm>
            <a:off x="2933700" y="2590800"/>
            <a:ext cx="6350" cy="609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3657600" y="3176588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857750" y="1881188"/>
          <a:ext cx="344805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50" name="Text Box 83"/>
          <p:cNvSpPr txBox="1">
            <a:spLocks noChangeArrowheads="1"/>
          </p:cNvSpPr>
          <p:nvPr/>
        </p:nvSpPr>
        <p:spPr bwMode="auto">
          <a:xfrm>
            <a:off x="3429000" y="2209800"/>
            <a:ext cx="137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Arial" charset="0"/>
              </a:rPr>
              <a:t>Encode edges as bit strings of length |V|. Set the bits of the vertices on the two sides of the edge.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1259" t="-901" r="-1259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Oval 18"/>
          <p:cNvSpPr/>
          <p:nvPr/>
        </p:nvSpPr>
        <p:spPr>
          <a:xfrm>
            <a:off x="582613" y="2805113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2552700" y="3947363"/>
            <a:ext cx="533400" cy="533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2552700" y="2805113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81891" y="3947363"/>
            <a:ext cx="533400" cy="533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82613" y="4938713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2552700" y="4938713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1447800" y="5776163"/>
            <a:ext cx="533400" cy="533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cxnSp>
        <p:nvCxnSpPr>
          <p:cNvPr id="26" name="Straight Connector 25"/>
          <p:cNvCxnSpPr>
            <a:stCxn id="23" idx="4"/>
            <a:endCxn id="0" idx="2"/>
          </p:cNvCxnSpPr>
          <p:nvPr/>
        </p:nvCxnSpPr>
        <p:spPr>
          <a:xfrm>
            <a:off x="849313" y="5472113"/>
            <a:ext cx="598487" cy="57150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4"/>
            <a:endCxn id="0" idx="6"/>
          </p:cNvCxnSpPr>
          <p:nvPr/>
        </p:nvCxnSpPr>
        <p:spPr>
          <a:xfrm flipH="1">
            <a:off x="1981200" y="5472113"/>
            <a:ext cx="838200" cy="571500"/>
          </a:xfrm>
          <a:prstGeom prst="line">
            <a:avLst/>
          </a:prstGeom>
          <a:ln w="254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0" idx="4"/>
            <a:endCxn id="23" idx="0"/>
          </p:cNvCxnSpPr>
          <p:nvPr/>
        </p:nvCxnSpPr>
        <p:spPr>
          <a:xfrm>
            <a:off x="849313" y="4481513"/>
            <a:ext cx="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4"/>
          </p:cNvCxnSpPr>
          <p:nvPr/>
        </p:nvCxnSpPr>
        <p:spPr>
          <a:xfrm>
            <a:off x="849313" y="3338513"/>
            <a:ext cx="6350" cy="609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11250" y="3319463"/>
            <a:ext cx="1593850" cy="765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25750" y="4481513"/>
            <a:ext cx="0" cy="4572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5"/>
          </p:cNvCxnSpPr>
          <p:nvPr/>
        </p:nvCxnSpPr>
        <p:spPr>
          <a:xfrm>
            <a:off x="1036638" y="3259138"/>
            <a:ext cx="1789112" cy="685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4"/>
          </p:cNvCxnSpPr>
          <p:nvPr/>
        </p:nvCxnSpPr>
        <p:spPr>
          <a:xfrm>
            <a:off x="2819400" y="3338513"/>
            <a:ext cx="6350" cy="609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648200" y="2514600"/>
            <a:ext cx="3352800" cy="118745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600575" y="2501900"/>
          <a:ext cx="3448050" cy="118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4648200" y="3702050"/>
            <a:ext cx="3352800" cy="2460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648200" y="3659188"/>
          <a:ext cx="335280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971"/>
                <a:gridCol w="478971"/>
                <a:gridCol w="478971"/>
                <a:gridCol w="478971"/>
                <a:gridCol w="478971"/>
                <a:gridCol w="478971"/>
                <a:gridCol w="478971"/>
              </a:tblGrid>
              <a:tr h="2140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4660900" y="4051300"/>
            <a:ext cx="3352800" cy="118745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60900" y="5238750"/>
            <a:ext cx="3352800" cy="2444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4648200" y="5194300"/>
          <a:ext cx="335280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971"/>
                <a:gridCol w="478971"/>
                <a:gridCol w="478971"/>
                <a:gridCol w="478971"/>
                <a:gridCol w="478971"/>
                <a:gridCol w="478971"/>
                <a:gridCol w="478971"/>
              </a:tblGrid>
              <a:tr h="2140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572000" y="4084638"/>
          <a:ext cx="3448050" cy="1189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665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66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665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4652963" y="5562600"/>
            <a:ext cx="3352800" cy="92551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2963" y="6515100"/>
            <a:ext cx="3352800" cy="2444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4652963" y="6472238"/>
          <a:ext cx="335280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971"/>
                <a:gridCol w="478971"/>
                <a:gridCol w="478971"/>
                <a:gridCol w="478971"/>
                <a:gridCol w="478971"/>
                <a:gridCol w="478971"/>
                <a:gridCol w="478971"/>
              </a:tblGrid>
              <a:tr h="2140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629150" y="5684838"/>
          <a:ext cx="3448050" cy="792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3399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3399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9" grpId="0" animBg="1"/>
      <p:bldP spid="40" grpId="0" animBg="1"/>
      <p:bldP spid="42" grpId="0" animBg="1"/>
      <p:bldP spid="44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838200"/>
            <a:ext cx="8229600" cy="5486400"/>
          </a:xfrm>
          <a:blipFill rotWithShape="0">
            <a:blip r:embed="rId2"/>
            <a:stretch>
              <a:fillRect l="-667" t="-889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2225" y="3081338"/>
            <a:ext cx="3352800" cy="118745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3070225"/>
          <a:ext cx="3448050" cy="118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62225" y="4268788"/>
            <a:ext cx="3352800" cy="24606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62225" y="4225925"/>
          <a:ext cx="335280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971"/>
                <a:gridCol w="478971"/>
                <a:gridCol w="478971"/>
                <a:gridCol w="478971"/>
                <a:gridCol w="478971"/>
                <a:gridCol w="478971"/>
                <a:gridCol w="478971"/>
              </a:tblGrid>
              <a:tr h="2140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Multiply 11"/>
          <p:cNvSpPr/>
          <p:nvPr/>
        </p:nvSpPr>
        <p:spPr>
          <a:xfrm>
            <a:off x="3071813" y="3279775"/>
            <a:ext cx="2333625" cy="197802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90600"/>
            <a:ext cx="8229600" cy="5638800"/>
          </a:xfrm>
          <a:blipFill rotWithShape="1">
            <a:blip r:embed="rId2"/>
            <a:stretch>
              <a:fillRect l="-1111" t="-757" r="-1407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0813" y="1935163"/>
            <a:ext cx="3352800" cy="92551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0813" y="2887663"/>
            <a:ext cx="3352800" cy="24606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90813" y="2844800"/>
          <a:ext cx="335280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971"/>
                <a:gridCol w="478971"/>
                <a:gridCol w="478971"/>
                <a:gridCol w="478971"/>
                <a:gridCol w="478971"/>
                <a:gridCol w="478971"/>
                <a:gridCol w="478971"/>
              </a:tblGrid>
              <a:tr h="2140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7000" y="2057400"/>
          <a:ext cx="3448050" cy="79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90600"/>
            <a:ext cx="8229600" cy="5334000"/>
          </a:xfrm>
          <a:blipFill rotWithShape="1">
            <a:blip r:embed="rId2"/>
            <a:stretch>
              <a:fillRect l="-593" t="-800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09625" y="3384550"/>
            <a:ext cx="3352800" cy="118745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371850"/>
          <a:ext cx="3448050" cy="118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9625" y="2927350"/>
          <a:ext cx="344805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579"/>
                <a:gridCol w="492579"/>
                <a:gridCol w="492579"/>
                <a:gridCol w="492579"/>
                <a:gridCol w="492579"/>
                <a:gridCol w="492579"/>
                <a:gridCol w="492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572000" y="3621088"/>
            <a:ext cx="533400" cy="423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77000" y="311785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467600" y="3832225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562600" y="3832225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2" name="Straight Connector 11"/>
          <p:cNvCxnSpPr>
            <a:stCxn id="10" idx="7"/>
            <a:endCxn id="8" idx="3"/>
          </p:cNvCxnSpPr>
          <p:nvPr/>
        </p:nvCxnSpPr>
        <p:spPr>
          <a:xfrm flipV="1">
            <a:off x="6018213" y="3573463"/>
            <a:ext cx="536575" cy="338137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  <a:endCxn id="8" idx="5"/>
          </p:cNvCxnSpPr>
          <p:nvPr/>
        </p:nvCxnSpPr>
        <p:spPr>
          <a:xfrm flipH="1" flipV="1">
            <a:off x="6932613" y="3573463"/>
            <a:ext cx="612775" cy="338137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9" idx="2"/>
          </p:cNvCxnSpPr>
          <p:nvPr/>
        </p:nvCxnSpPr>
        <p:spPr>
          <a:xfrm>
            <a:off x="6096000" y="4098925"/>
            <a:ext cx="13716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C-</a:t>
            </a:r>
            <a:r>
              <a:rPr lang="en-US" dirty="0" err="1" smtClean="0"/>
              <a:t>CenterString</a:t>
            </a:r>
            <a:r>
              <a:rPr lang="en-US" dirty="0" smtClean="0"/>
              <a:t>  Parameterized Complexity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09800"/>
          <a:ext cx="8610600" cy="403860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1009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Fixed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 Fixed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 Fixed</a:t>
                      </a:r>
                      <a:b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(d=1)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d/l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and c Fixed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 Fixed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(l=2)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HRC</a:t>
                      </a:r>
                      <a:endParaRPr lang="en-US" sz="2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NPC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HRLC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HRSC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NPC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polynomial time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/>
              <a:t>Theorem: HRLC is NP complete even if the length is fixed to </a:t>
            </a:r>
            <a:r>
              <a:rPr lang="en-US" sz="4400" i="1" smtClean="0">
                <a:latin typeface="Brush Script MT" pitchFamily="66" charset="0"/>
              </a:rPr>
              <a:t>l</a:t>
            </a:r>
            <a:r>
              <a:rPr lang="en-US" sz="3600" i="1" smtClean="0"/>
              <a:t>=2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prove by reduction from </a:t>
            </a:r>
            <a:r>
              <a:rPr lang="en-US" b="1" smtClean="0"/>
              <a:t>Minimum Maximal Matching</a:t>
            </a:r>
            <a:r>
              <a:rPr lang="en-US" smtClean="0"/>
              <a:t> for </a:t>
            </a:r>
            <a:r>
              <a:rPr lang="en-US" b="1" smtClean="0"/>
              <a:t>Bipartite graphs</a:t>
            </a:r>
          </a:p>
          <a:p>
            <a:pPr eaLnBrk="1" hangingPunct="1"/>
            <a:r>
              <a:rPr lang="en-US" smtClean="0"/>
              <a:t>Our input:</a:t>
            </a:r>
          </a:p>
          <a:p>
            <a:pPr lvl="1" eaLnBrk="1" hangingPunct="1"/>
            <a:r>
              <a:rPr lang="en-US" smtClean="0"/>
              <a:t>G – Bipartite Graph</a:t>
            </a:r>
          </a:p>
          <a:p>
            <a:pPr lvl="1" eaLnBrk="1" hangingPunct="1"/>
            <a:r>
              <a:rPr lang="en-US" smtClean="0"/>
              <a:t>t – size of the minimal set that is maximal matching</a:t>
            </a:r>
          </a:p>
          <a:p>
            <a:pPr eaLnBrk="1" hangingPunct="1"/>
            <a:endParaRPr lang="en-US" b="1" smtClean="0"/>
          </a:p>
        </p:txBody>
      </p:sp>
      <p:sp>
        <p:nvSpPr>
          <p:cNvPr id="4" name="Oval 3"/>
          <p:cNvSpPr/>
          <p:nvPr/>
        </p:nvSpPr>
        <p:spPr>
          <a:xfrm>
            <a:off x="1905000" y="3936226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6045" y="48006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87682" y="48006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3936226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0" idx="6"/>
            <a:endCxn id="0" idx="2"/>
          </p:cNvCxnSpPr>
          <p:nvPr/>
        </p:nvCxnSpPr>
        <p:spPr>
          <a:xfrm>
            <a:off x="2262188" y="4089400"/>
            <a:ext cx="70961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0" idx="1"/>
          </p:cNvCxnSpPr>
          <p:nvPr/>
        </p:nvCxnSpPr>
        <p:spPr>
          <a:xfrm>
            <a:off x="2093913" y="4241800"/>
            <a:ext cx="954087" cy="6032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0" idx="0"/>
          </p:cNvCxnSpPr>
          <p:nvPr/>
        </p:nvCxnSpPr>
        <p:spPr>
          <a:xfrm flipH="1">
            <a:off x="2065338" y="4241800"/>
            <a:ext cx="1089025" cy="55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0" idx="1"/>
          </p:cNvCxnSpPr>
          <p:nvPr/>
        </p:nvCxnSpPr>
        <p:spPr>
          <a:xfrm>
            <a:off x="2065338" y="5110163"/>
            <a:ext cx="982662" cy="573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96045" y="56388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87682" y="56388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>
            <a:stCxn id="0" idx="6"/>
            <a:endCxn id="0" idx="2"/>
          </p:cNvCxnSpPr>
          <p:nvPr/>
        </p:nvCxnSpPr>
        <p:spPr>
          <a:xfrm>
            <a:off x="2244725" y="4953000"/>
            <a:ext cx="75088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0" idx="2"/>
          </p:cNvCxnSpPr>
          <p:nvPr/>
        </p:nvCxnSpPr>
        <p:spPr>
          <a:xfrm>
            <a:off x="2262188" y="5791200"/>
            <a:ext cx="73342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24400" y="3936226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15445" y="48006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07082" y="48006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1200" y="3936226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0" idx="6"/>
            <a:endCxn id="0" idx="2"/>
          </p:cNvCxnSpPr>
          <p:nvPr/>
        </p:nvCxnSpPr>
        <p:spPr>
          <a:xfrm>
            <a:off x="5081588" y="4089400"/>
            <a:ext cx="7096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0" idx="1"/>
          </p:cNvCxnSpPr>
          <p:nvPr/>
        </p:nvCxnSpPr>
        <p:spPr>
          <a:xfrm>
            <a:off x="4913313" y="4241800"/>
            <a:ext cx="954087" cy="60325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0" idx="0"/>
          </p:cNvCxnSpPr>
          <p:nvPr/>
        </p:nvCxnSpPr>
        <p:spPr>
          <a:xfrm flipH="1">
            <a:off x="4884738" y="4241800"/>
            <a:ext cx="1089025" cy="55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0" idx="1"/>
          </p:cNvCxnSpPr>
          <p:nvPr/>
        </p:nvCxnSpPr>
        <p:spPr>
          <a:xfrm>
            <a:off x="4884738" y="5110163"/>
            <a:ext cx="982662" cy="57308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815445" y="56388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07082" y="5638800"/>
            <a:ext cx="356755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Straight Connector 34"/>
          <p:cNvCxnSpPr>
            <a:stCxn id="0" idx="6"/>
            <a:endCxn id="0" idx="2"/>
          </p:cNvCxnSpPr>
          <p:nvPr/>
        </p:nvCxnSpPr>
        <p:spPr>
          <a:xfrm>
            <a:off x="5064125" y="4953000"/>
            <a:ext cx="75088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0" idx="2"/>
          </p:cNvCxnSpPr>
          <p:nvPr/>
        </p:nvCxnSpPr>
        <p:spPr>
          <a:xfrm>
            <a:off x="5081588" y="5791200"/>
            <a:ext cx="73342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600200" y="6400800"/>
            <a:ext cx="204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Maximal Matching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24400" y="6172200"/>
            <a:ext cx="204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Minimum</a:t>
            </a:r>
          </a:p>
          <a:p>
            <a:r>
              <a:rPr lang="en-US">
                <a:latin typeface="Arial" charset="0"/>
              </a:rPr>
              <a:t>Maximal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construction:</a:t>
            </a:r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i="1" dirty="0" smtClean="0"/>
              <a:t>c </a:t>
            </a:r>
            <a:r>
              <a:rPr lang="en-US" dirty="0" smtClean="0"/>
              <a:t>parameter  is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 marL="393192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distance parameter </a:t>
            </a:r>
            <a:r>
              <a:rPr lang="en-US" i="1" dirty="0" smtClean="0"/>
              <a:t>d </a:t>
            </a:r>
            <a:r>
              <a:rPr lang="en-US" dirty="0" smtClean="0"/>
              <a:t>is 1.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696913" y="2057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3200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2057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96913" y="3200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913" y="41910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225550" y="2571750"/>
            <a:ext cx="1593850" cy="7667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6"/>
          </p:cNvCxnSpPr>
          <p:nvPr/>
        </p:nvCxnSpPr>
        <p:spPr>
          <a:xfrm flipH="1">
            <a:off x="1230313" y="3733800"/>
            <a:ext cx="1709737" cy="7239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5"/>
            <a:endCxn id="5" idx="1"/>
          </p:cNvCxnSpPr>
          <p:nvPr/>
        </p:nvCxnSpPr>
        <p:spPr>
          <a:xfrm>
            <a:off x="1150938" y="2513013"/>
            <a:ext cx="1593850" cy="76517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6"/>
            <a:endCxn id="5" idx="2"/>
          </p:cNvCxnSpPr>
          <p:nvPr/>
        </p:nvCxnSpPr>
        <p:spPr>
          <a:xfrm>
            <a:off x="1230313" y="3467100"/>
            <a:ext cx="143668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3657600" y="3176588"/>
            <a:ext cx="762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410200" y="1992313"/>
          <a:ext cx="1695450" cy="2690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725"/>
                <a:gridCol w="847725"/>
              </a:tblGrid>
              <a:tr h="53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  <a:tr h="53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3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3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81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230313" y="2324100"/>
            <a:ext cx="143668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781800" y="3134591"/>
            <a:ext cx="1676400" cy="2450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3134591"/>
            <a:ext cx="1676400" cy="2450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1259" t="-901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Oval 36"/>
          <p:cNvSpPr/>
          <p:nvPr/>
        </p:nvSpPr>
        <p:spPr>
          <a:xfrm>
            <a:off x="911225" y="3200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2881313" y="4343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2881313" y="3200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911225" y="4343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911225" y="53340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439863" y="3714750"/>
            <a:ext cx="1593850" cy="766763"/>
          </a:xfrm>
          <a:prstGeom prst="line">
            <a:avLst/>
          </a:prstGeom>
          <a:ln w="793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50" idx="6"/>
          </p:cNvCxnSpPr>
          <p:nvPr/>
        </p:nvCxnSpPr>
        <p:spPr>
          <a:xfrm flipH="1">
            <a:off x="1444625" y="4876800"/>
            <a:ext cx="1711325" cy="723900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7" idx="5"/>
            <a:endCxn id="38" idx="1"/>
          </p:cNvCxnSpPr>
          <p:nvPr/>
        </p:nvCxnSpPr>
        <p:spPr>
          <a:xfrm>
            <a:off x="1366838" y="3656013"/>
            <a:ext cx="1592262" cy="76517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6"/>
            <a:endCxn id="38" idx="2"/>
          </p:cNvCxnSpPr>
          <p:nvPr/>
        </p:nvCxnSpPr>
        <p:spPr>
          <a:xfrm>
            <a:off x="1444625" y="4610100"/>
            <a:ext cx="143668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44625" y="3467100"/>
            <a:ext cx="14366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95800" y="3230563"/>
          <a:ext cx="1676400" cy="219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838200"/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781800" y="3211513"/>
          <a:ext cx="1676400" cy="219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8382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" grpId="0" animBg="1"/>
      <p:bldP spid="37" grpId="0" animBg="1"/>
      <p:bldP spid="38" grpId="0" animBg="1"/>
      <p:bldP spid="43" grpId="0" animBg="1"/>
      <p:bldP spid="49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90600"/>
            <a:ext cx="8229600" cy="5334000"/>
          </a:xfrm>
          <a:blipFill rotWithShape="1">
            <a:blip r:embed="rId2"/>
            <a:stretch>
              <a:fillRect l="-593" t="-800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Consensus String Problem</a:t>
            </a:r>
            <a:endParaRPr lang="en-US" dirty="0"/>
          </a:p>
        </p:txBody>
      </p:sp>
      <p:sp>
        <p:nvSpPr>
          <p:cNvPr id="15362" name="Oval 3"/>
          <p:cNvSpPr>
            <a:spLocks noChangeArrowheads="1"/>
          </p:cNvSpPr>
          <p:nvPr/>
        </p:nvSpPr>
        <p:spPr bwMode="auto">
          <a:xfrm>
            <a:off x="2324100" y="298132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403600" y="35575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2684463" y="37734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3187700" y="43497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6716713" y="62944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7580313" y="59340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7869238" y="63658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8228013" y="586263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0" name="Oval 11"/>
          <p:cNvSpPr>
            <a:spLocks noChangeArrowheads="1"/>
          </p:cNvSpPr>
          <p:nvPr/>
        </p:nvSpPr>
        <p:spPr bwMode="auto">
          <a:xfrm>
            <a:off x="7580313" y="528637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2900363" y="39893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3116263" y="42052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3" name="Oval 14"/>
          <p:cNvSpPr>
            <a:spLocks noChangeArrowheads="1"/>
          </p:cNvSpPr>
          <p:nvPr/>
        </p:nvSpPr>
        <p:spPr bwMode="auto">
          <a:xfrm>
            <a:off x="3332163" y="44211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2755900" y="4565650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5" name="Oval 16"/>
          <p:cNvSpPr>
            <a:spLocks noChangeArrowheads="1"/>
          </p:cNvSpPr>
          <p:nvPr/>
        </p:nvSpPr>
        <p:spPr bwMode="auto">
          <a:xfrm>
            <a:off x="3260725" y="38465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6" name="Oval 17"/>
          <p:cNvSpPr>
            <a:spLocks noChangeArrowheads="1"/>
          </p:cNvSpPr>
          <p:nvPr/>
        </p:nvSpPr>
        <p:spPr bwMode="auto">
          <a:xfrm>
            <a:off x="3116263" y="33416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7" name="Oval 18"/>
          <p:cNvSpPr>
            <a:spLocks noChangeArrowheads="1"/>
          </p:cNvSpPr>
          <p:nvPr/>
        </p:nvSpPr>
        <p:spPr bwMode="auto">
          <a:xfrm>
            <a:off x="6500813" y="3414713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8" name="Oval 19"/>
          <p:cNvSpPr>
            <a:spLocks noChangeArrowheads="1"/>
          </p:cNvSpPr>
          <p:nvPr/>
        </p:nvSpPr>
        <p:spPr bwMode="auto">
          <a:xfrm>
            <a:off x="7004050" y="35575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79" name="Oval 20"/>
          <p:cNvSpPr>
            <a:spLocks noChangeArrowheads="1"/>
          </p:cNvSpPr>
          <p:nvPr/>
        </p:nvSpPr>
        <p:spPr bwMode="auto">
          <a:xfrm>
            <a:off x="6427788" y="2981325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5380" name="Oval 21"/>
          <p:cNvSpPr>
            <a:spLocks noChangeArrowheads="1"/>
          </p:cNvSpPr>
          <p:nvPr/>
        </p:nvSpPr>
        <p:spPr bwMode="auto">
          <a:xfrm>
            <a:off x="7077075" y="2909888"/>
            <a:ext cx="73025" cy="73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kumimoji="1" lang="en-US" sz="24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4772025" y="4638675"/>
            <a:ext cx="457200" cy="409575"/>
          </a:xfrm>
          <a:prstGeom prst="star5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>
            <a:defPPr>
              <a:defRPr lang="en-US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234950" y="5214938"/>
            <a:ext cx="424973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Output: </a:t>
            </a:r>
            <a:r>
              <a:rPr lang="en-US" altLang="en-US" dirty="0">
                <a:solidFill>
                  <a:schemeClr val="tx1"/>
                </a:solidFill>
              </a:rPr>
              <a:t>Find a point whose </a:t>
            </a:r>
            <a:r>
              <a:rPr lang="en-US" altLang="en-US" b="1" dirty="0">
                <a:solidFill>
                  <a:schemeClr val="tx1"/>
                </a:solidFill>
              </a:rPr>
              <a:t>maximum</a:t>
            </a:r>
            <a:r>
              <a:rPr lang="en-US" altLang="en-US" dirty="0">
                <a:solidFill>
                  <a:schemeClr val="tx1"/>
                </a:solidFill>
              </a:rPr>
              <a:t> Distance from all points is </a:t>
            </a:r>
            <a:r>
              <a:rPr lang="en-US" altLang="en-US" b="1" dirty="0">
                <a:solidFill>
                  <a:schemeClr val="tx1"/>
                </a:solidFill>
              </a:rPr>
              <a:t>smallest</a:t>
            </a:r>
          </a:p>
        </p:txBody>
      </p:sp>
      <p:sp>
        <p:nvSpPr>
          <p:cNvPr id="15383" name="Line 28"/>
          <p:cNvSpPr>
            <a:spLocks noChangeShapeType="1"/>
          </p:cNvSpPr>
          <p:nvPr/>
        </p:nvSpPr>
        <p:spPr bwMode="auto">
          <a:xfrm flipH="1" flipV="1">
            <a:off x="2468563" y="3054350"/>
            <a:ext cx="2087562" cy="15113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9"/>
          <p:cNvSpPr>
            <a:spLocks noChangeShapeType="1"/>
          </p:cNvSpPr>
          <p:nvPr/>
        </p:nvSpPr>
        <p:spPr bwMode="auto">
          <a:xfrm flipV="1">
            <a:off x="5276850" y="3125788"/>
            <a:ext cx="1727200" cy="15128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30"/>
          <p:cNvSpPr>
            <a:spLocks noChangeShapeType="1"/>
          </p:cNvSpPr>
          <p:nvPr/>
        </p:nvSpPr>
        <p:spPr bwMode="auto">
          <a:xfrm flipH="1" flipV="1">
            <a:off x="5348288" y="4997450"/>
            <a:ext cx="2735262" cy="8636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31800" y="1998663"/>
            <a:ext cx="3343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0033CC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Input: </a:t>
            </a:r>
            <a:r>
              <a:rPr lang="en-US" altLang="en-US" dirty="0">
                <a:solidFill>
                  <a:schemeClr val="tx1"/>
                </a:solidFill>
              </a:rPr>
              <a:t>points in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593" t="-788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1478632"/>
            <a:ext cx="990600" cy="399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1478632"/>
            <a:ext cx="990600" cy="399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86200" y="1447800"/>
          <a:ext cx="990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/>
                <a:gridCol w="4953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57800" y="1447800"/>
          <a:ext cx="990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/>
                <a:gridCol w="4953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90600"/>
            <a:ext cx="8229600" cy="5334000"/>
          </a:xfrm>
          <a:blipFill rotWithShape="1">
            <a:blip r:embed="rId2"/>
            <a:stretch>
              <a:fillRect l="-593" t="-800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1478632"/>
            <a:ext cx="990600" cy="399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1478632"/>
            <a:ext cx="990600" cy="399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7600" y="1447800"/>
          <a:ext cx="13716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10667" r="-200000" b="-29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38800" y="1447800"/>
          <a:ext cx="1371600" cy="491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</a:tblGrid>
              <a:tr h="4918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4"/>
                      <a:stretch>
                        <a:fillRect t="-10000" r="-200000" b="-212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62200" y="3070086"/>
            <a:ext cx="12954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070086"/>
            <a:ext cx="12954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3167063"/>
          <a:ext cx="12954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  <a:gridCol w="647700"/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62200" y="3146425"/>
          <a:ext cx="12954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  <a:gridCol w="6477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4038600" y="3886200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0" y="3063159"/>
            <a:ext cx="12954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3063159"/>
            <a:ext cx="12954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57800" y="3159125"/>
          <a:ext cx="12954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  <a:gridCol w="6477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858000" y="3140075"/>
          <a:ext cx="12954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  <a:gridCol w="647700"/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812125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812125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08050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2600" y="889000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124200" y="27940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762000"/>
            <a:ext cx="1371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Move strings [6,2] and [5,2] if there are centers begins in 5 or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43800" y="846802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846802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00600" y="942975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543800" y="922338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172200" y="860697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172200" y="957263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7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ight Arrow 19"/>
          <p:cNvSpPr/>
          <p:nvPr/>
        </p:nvSpPr>
        <p:spPr>
          <a:xfrm>
            <a:off x="304800" y="56388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800" y="4198938"/>
            <a:ext cx="1371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Change the center to one of the remaining strings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91545" y="3903033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48345" y="3903033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347913" y="3998913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91113" y="3979863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719945" y="3916928"/>
            <a:ext cx="1066800" cy="2873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719513" y="4013200"/>
          <a:ext cx="1066800" cy="265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</a:tblGrid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99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7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53200" y="459105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We keep going until there are no two centers with common symbol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0" grpId="0" animBg="1"/>
      <p:bldP spid="21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Approximation Algorithms</a:t>
            </a:r>
            <a:endParaRPr lang="he-IL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A linear-time 4-Approximation for the 2-HRSC problem.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2. A polynomial time 3-Approximation for the 2-HRSC problem.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3. Special case PTAS – by computing the clusters and doing 1-HRC approximation on each cluster.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76400"/>
            <a:ext cx="8229600" cy="4541520"/>
          </a:xfrm>
          <a:blipFill rotWithShape="0">
            <a:blip r:embed="rId2"/>
            <a:stretch>
              <a:fillRect l="-667" t="-1745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11" name="Oval 10"/>
          <p:cNvSpPr/>
          <p:nvPr/>
        </p:nvSpPr>
        <p:spPr>
          <a:xfrm>
            <a:off x="2070100" y="2984500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79900" y="2984500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51100" y="32131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51100" y="44323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1100" y="38227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08500" y="42799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28886" y="33655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0" idx="6"/>
            <a:endCxn id="0" idx="2"/>
          </p:cNvCxnSpPr>
          <p:nvPr/>
        </p:nvCxnSpPr>
        <p:spPr>
          <a:xfrm>
            <a:off x="2794000" y="3365500"/>
            <a:ext cx="203517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0" idx="6"/>
            <a:endCxn id="0" idx="2"/>
          </p:cNvCxnSpPr>
          <p:nvPr/>
        </p:nvCxnSpPr>
        <p:spPr>
          <a:xfrm flipV="1">
            <a:off x="2794000" y="3517900"/>
            <a:ext cx="203517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94000" y="3517900"/>
            <a:ext cx="2035175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0" idx="2"/>
          </p:cNvCxnSpPr>
          <p:nvPr/>
        </p:nvCxnSpPr>
        <p:spPr>
          <a:xfrm>
            <a:off x="2794000" y="3386138"/>
            <a:ext cx="1714500" cy="104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16225" y="3975100"/>
            <a:ext cx="169227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794000" y="4432300"/>
            <a:ext cx="17145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533775" y="3148013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&gt;2d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571875" y="34417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&gt;2d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365500" y="4214813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&gt;2d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Lemma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889" t="-1111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39624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51816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4329546"/>
            <a:ext cx="1295400" cy="100445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center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80139" y="4044434"/>
            <a:ext cx="354521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52856" y="5257800"/>
            <a:ext cx="413896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>
            <a:stCxn id="0" idx="6"/>
            <a:endCxn id="0" idx="2"/>
          </p:cNvCxnSpPr>
          <p:nvPr/>
        </p:nvCxnSpPr>
        <p:spPr>
          <a:xfrm>
            <a:off x="2362200" y="4229100"/>
            <a:ext cx="243840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0" idx="6"/>
          </p:cNvCxnSpPr>
          <p:nvPr/>
        </p:nvCxnSpPr>
        <p:spPr>
          <a:xfrm flipV="1">
            <a:off x="2362200" y="4832350"/>
            <a:ext cx="2438400" cy="61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4050268"/>
            <a:ext cx="626390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7" name="Straight Connector 16"/>
          <p:cNvCxnSpPr>
            <a:stCxn id="0" idx="4"/>
            <a:endCxn id="0" idx="0"/>
          </p:cNvCxnSpPr>
          <p:nvPr/>
        </p:nvCxnSpPr>
        <p:spPr>
          <a:xfrm>
            <a:off x="2057400" y="4495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5193268"/>
            <a:ext cx="626390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4659868"/>
            <a:ext cx="754630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eaLnBrk="1" hangingPunct="1"/>
            <a:r>
              <a:rPr lang="en-US" smtClean="0"/>
              <a:t>If we had a representative from each cluster  we can associate the rest of the strings to the appropriate group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Now use a known</a:t>
            </a:r>
            <a:br>
              <a:rPr lang="en-US" smtClean="0"/>
            </a:br>
            <a:r>
              <a:rPr lang="en-US" smtClean="0"/>
              <a:t>approximation algorithm</a:t>
            </a:r>
            <a:br>
              <a:rPr lang="en-US" smtClean="0"/>
            </a:br>
            <a:r>
              <a:rPr lang="en-US" smtClean="0"/>
              <a:t>of 1-HRC, for finding the </a:t>
            </a:r>
            <a:br>
              <a:rPr lang="en-US" smtClean="0"/>
            </a:br>
            <a:r>
              <a:rPr lang="en-US" smtClean="0"/>
              <a:t>consensus strings of each </a:t>
            </a:r>
            <a:br>
              <a:rPr lang="en-US" smtClean="0"/>
            </a:br>
            <a:r>
              <a:rPr lang="en-US" smtClean="0"/>
              <a:t>cluster</a:t>
            </a:r>
          </a:p>
          <a:p>
            <a:pPr eaLnBrk="1" hangingPunct="1"/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5369503" y="3726872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1400" y="3726872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02062" y="1905000"/>
            <a:ext cx="3429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59162" y="4752109"/>
            <a:ext cx="3429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3862" y="2743200"/>
            <a:ext cx="3429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6562" y="4599709"/>
            <a:ext cx="3429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66339" y="2590800"/>
            <a:ext cx="3429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>
            <a:endCxn id="0" idx="4"/>
          </p:cNvCxnSpPr>
          <p:nvPr/>
        </p:nvCxnSpPr>
        <p:spPr>
          <a:xfrm flipV="1">
            <a:off x="5949950" y="2895600"/>
            <a:ext cx="1987550" cy="185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6" name="TextBox 18"/>
          <p:cNvSpPr txBox="1">
            <a:spLocks noChangeArrowheads="1"/>
          </p:cNvSpPr>
          <p:nvPr/>
        </p:nvSpPr>
        <p:spPr bwMode="auto">
          <a:xfrm>
            <a:off x="6673850" y="2590800"/>
            <a:ext cx="554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&gt;2d</a:t>
            </a:r>
          </a:p>
        </p:txBody>
      </p:sp>
      <p:cxnSp>
        <p:nvCxnSpPr>
          <p:cNvPr id="32" name="Straight Connector 31"/>
          <p:cNvCxnSpPr>
            <a:endCxn id="0" idx="4"/>
          </p:cNvCxnSpPr>
          <p:nvPr/>
        </p:nvCxnSpPr>
        <p:spPr>
          <a:xfrm flipH="1" flipV="1">
            <a:off x="7937500" y="2895600"/>
            <a:ext cx="50800" cy="170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0" idx="0"/>
            <a:endCxn id="0" idx="4"/>
          </p:cNvCxnSpPr>
          <p:nvPr/>
        </p:nvCxnSpPr>
        <p:spPr>
          <a:xfrm flipH="1" flipV="1">
            <a:off x="6273800" y="2209800"/>
            <a:ext cx="1714500" cy="238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0" idx="4"/>
          </p:cNvCxnSpPr>
          <p:nvPr/>
        </p:nvCxnSpPr>
        <p:spPr>
          <a:xfrm flipV="1">
            <a:off x="5949950" y="2209800"/>
            <a:ext cx="323850" cy="254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0" idx="0"/>
            <a:endCxn id="0" idx="4"/>
          </p:cNvCxnSpPr>
          <p:nvPr/>
        </p:nvCxnSpPr>
        <p:spPr>
          <a:xfrm flipH="1" flipV="1">
            <a:off x="5435600" y="3048000"/>
            <a:ext cx="495300" cy="170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0" idx="4"/>
          </p:cNvCxnSpPr>
          <p:nvPr/>
        </p:nvCxnSpPr>
        <p:spPr>
          <a:xfrm flipH="1" flipV="1">
            <a:off x="5435600" y="3048000"/>
            <a:ext cx="2525713" cy="151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2962" y="2406134"/>
            <a:ext cx="601447" cy="369332"/>
          </a:xfrm>
          <a:prstGeom prst="rect">
            <a:avLst/>
          </a:prstGeom>
          <a:blipFill rotWithShape="1">
            <a:blip r:embed="rId2"/>
            <a:stretch>
              <a:fillRect t="-8333" r="-8081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9183" name="TextBox 50"/>
          <p:cNvSpPr txBox="1">
            <a:spLocks noChangeArrowheads="1"/>
          </p:cNvSpPr>
          <p:nvPr/>
        </p:nvSpPr>
        <p:spPr bwMode="auto">
          <a:xfrm>
            <a:off x="7261225" y="2846388"/>
            <a:ext cx="55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&gt;2d</a:t>
            </a:r>
          </a:p>
        </p:txBody>
      </p:sp>
      <p:sp>
        <p:nvSpPr>
          <p:cNvPr id="49184" name="TextBox 51"/>
          <p:cNvSpPr txBox="1">
            <a:spLocks noChangeArrowheads="1"/>
          </p:cNvSpPr>
          <p:nvPr/>
        </p:nvSpPr>
        <p:spPr bwMode="auto">
          <a:xfrm>
            <a:off x="4997450" y="3240088"/>
            <a:ext cx="554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&gt;2d</a:t>
            </a:r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14915" y="2934977"/>
            <a:ext cx="601447" cy="369332"/>
          </a:xfrm>
          <a:prstGeom prst="rect">
            <a:avLst/>
          </a:prstGeom>
          <a:blipFill rotWithShape="1">
            <a:blip r:embed="rId3"/>
            <a:stretch>
              <a:fillRect t="-8197" r="-8081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4" name="TextBox 5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92762" y="3151909"/>
            <a:ext cx="601447" cy="369332"/>
          </a:xfrm>
          <a:prstGeom prst="rect">
            <a:avLst/>
          </a:prstGeom>
          <a:blipFill rotWithShape="1">
            <a:blip r:embed="rId4"/>
            <a:stretch>
              <a:fillRect t="-8197" r="-8163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554480"/>
            <a:ext cx="8229600" cy="4541520"/>
          </a:xfrm>
          <a:blipFill rotWithShape="0">
            <a:blip r:embed="rId2"/>
            <a:stretch>
              <a:fillRect l="-667" t="-1745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11" name="Oval 10"/>
          <p:cNvSpPr/>
          <p:nvPr/>
        </p:nvSpPr>
        <p:spPr>
          <a:xfrm>
            <a:off x="1905000" y="2819400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2819400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30480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6000" y="42672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0" y="36576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1148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11586" y="32004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013200" y="3321050"/>
            <a:ext cx="565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&gt;4d</a:t>
            </a:r>
          </a:p>
        </p:txBody>
      </p:sp>
      <p:sp>
        <p:nvSpPr>
          <p:cNvPr id="20" name="Oval 19"/>
          <p:cNvSpPr/>
          <p:nvPr/>
        </p:nvSpPr>
        <p:spPr>
          <a:xfrm>
            <a:off x="3429000" y="3619500"/>
            <a:ext cx="342900" cy="304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00600" y="3619500"/>
            <a:ext cx="342900" cy="304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>
            <a:stCxn id="0" idx="6"/>
            <a:endCxn id="0" idx="2"/>
          </p:cNvCxnSpPr>
          <p:nvPr/>
        </p:nvCxnSpPr>
        <p:spPr>
          <a:xfrm>
            <a:off x="2628900" y="3200400"/>
            <a:ext cx="8001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0" idx="6"/>
          </p:cNvCxnSpPr>
          <p:nvPr/>
        </p:nvCxnSpPr>
        <p:spPr>
          <a:xfrm flipV="1">
            <a:off x="2628900" y="3771900"/>
            <a:ext cx="8001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0" idx="6"/>
            <a:endCxn id="0" idx="2"/>
          </p:cNvCxnSpPr>
          <p:nvPr/>
        </p:nvCxnSpPr>
        <p:spPr>
          <a:xfrm flipV="1">
            <a:off x="2628900" y="3771900"/>
            <a:ext cx="8001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0" idx="6"/>
          </p:cNvCxnSpPr>
          <p:nvPr/>
        </p:nvCxnSpPr>
        <p:spPr>
          <a:xfrm flipV="1">
            <a:off x="5143500" y="3352800"/>
            <a:ext cx="968375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0" idx="2"/>
          </p:cNvCxnSpPr>
          <p:nvPr/>
        </p:nvCxnSpPr>
        <p:spPr>
          <a:xfrm>
            <a:off x="5162550" y="3784600"/>
            <a:ext cx="6286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0" idx="6"/>
          </p:cNvCxnSpPr>
          <p:nvPr/>
        </p:nvCxnSpPr>
        <p:spPr>
          <a:xfrm>
            <a:off x="3771900" y="3771900"/>
            <a:ext cx="1036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Lemma</a:t>
            </a:r>
            <a:endParaRPr lang="en-US" dirty="0"/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28194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Cluster c-center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50292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Cluster c-center</a:t>
            </a:r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 flipV="1">
            <a:off x="3200400" y="4038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H="1" flipV="1">
            <a:off x="5105400" y="4038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1905000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1905000"/>
            <a:ext cx="11430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21336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33528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27432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2004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16386" y="2286000"/>
            <a:ext cx="342900" cy="304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2705100"/>
            <a:ext cx="342900" cy="304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705100"/>
            <a:ext cx="342900" cy="304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0" idx="6"/>
            <a:endCxn id="0" idx="2"/>
          </p:cNvCxnSpPr>
          <p:nvPr/>
        </p:nvCxnSpPr>
        <p:spPr>
          <a:xfrm>
            <a:off x="2933700" y="2286000"/>
            <a:ext cx="8001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0" idx="6"/>
          </p:cNvCxnSpPr>
          <p:nvPr/>
        </p:nvCxnSpPr>
        <p:spPr>
          <a:xfrm flipV="1">
            <a:off x="2933700" y="2857500"/>
            <a:ext cx="8001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0" idx="6"/>
            <a:endCxn id="0" idx="2"/>
          </p:cNvCxnSpPr>
          <p:nvPr/>
        </p:nvCxnSpPr>
        <p:spPr>
          <a:xfrm flipV="1">
            <a:off x="2933700" y="2857500"/>
            <a:ext cx="8001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0" idx="6"/>
          </p:cNvCxnSpPr>
          <p:nvPr/>
        </p:nvCxnSpPr>
        <p:spPr>
          <a:xfrm flipV="1">
            <a:off x="5448300" y="2438400"/>
            <a:ext cx="968375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0" idx="2"/>
          </p:cNvCxnSpPr>
          <p:nvPr/>
        </p:nvCxnSpPr>
        <p:spPr>
          <a:xfrm>
            <a:off x="5467350" y="2870200"/>
            <a:ext cx="6286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4" name="TextBox 21"/>
          <p:cNvSpPr txBox="1">
            <a:spLocks noChangeArrowheads="1"/>
          </p:cNvSpPr>
          <p:nvPr/>
        </p:nvSpPr>
        <p:spPr bwMode="auto">
          <a:xfrm>
            <a:off x="3314700" y="2373313"/>
            <a:ext cx="44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≤d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724400"/>
            <a:ext cx="6087564" cy="916918"/>
          </a:xfrm>
          <a:prstGeom prst="rect">
            <a:avLst/>
          </a:prstGeom>
          <a:blipFill rotWithShape="1">
            <a:blip r:embed="rId2"/>
            <a:stretch>
              <a:fillRect l="-1502" t="-4667" b="-12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1236" name="TextBox 24"/>
          <p:cNvSpPr txBox="1">
            <a:spLocks noChangeArrowheads="1"/>
          </p:cNvSpPr>
          <p:nvPr/>
        </p:nvSpPr>
        <p:spPr bwMode="auto">
          <a:xfrm>
            <a:off x="2895600" y="2601913"/>
            <a:ext cx="44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≤d</a:t>
            </a:r>
          </a:p>
        </p:txBody>
      </p:sp>
      <p:sp>
        <p:nvSpPr>
          <p:cNvPr id="51237" name="TextBox 25"/>
          <p:cNvSpPr txBox="1">
            <a:spLocks noChangeArrowheads="1"/>
          </p:cNvSpPr>
          <p:nvPr/>
        </p:nvSpPr>
        <p:spPr bwMode="auto">
          <a:xfrm>
            <a:off x="2895600" y="2982913"/>
            <a:ext cx="44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≤d</a:t>
            </a:r>
          </a:p>
        </p:txBody>
      </p:sp>
      <p:sp>
        <p:nvSpPr>
          <p:cNvPr id="51238" name="TextBox 26"/>
          <p:cNvSpPr txBox="1">
            <a:spLocks noChangeArrowheads="1"/>
          </p:cNvSpPr>
          <p:nvPr/>
        </p:nvSpPr>
        <p:spPr bwMode="auto">
          <a:xfrm>
            <a:off x="5486400" y="2362200"/>
            <a:ext cx="44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≤d</a:t>
            </a:r>
          </a:p>
        </p:txBody>
      </p:sp>
      <p:sp>
        <p:nvSpPr>
          <p:cNvPr id="51239" name="TextBox 27"/>
          <p:cNvSpPr txBox="1">
            <a:spLocks noChangeArrowheads="1"/>
          </p:cNvSpPr>
          <p:nvPr/>
        </p:nvSpPr>
        <p:spPr bwMode="auto">
          <a:xfrm>
            <a:off x="5424488" y="3124200"/>
            <a:ext cx="44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≤d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889" t="-563" r="-1852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429000"/>
          <a:ext cx="67056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/>
                <a:gridCol w="25146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</a:tblGrid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8333" r="-1494203" b="-31904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107059" r="-1494203" b="-2152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209524" r="-1494203" b="-1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309524" r="-1494203" b="-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219200" y="3429000"/>
            <a:ext cx="4267200" cy="1066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Hamming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93920"/>
          </a:xfrm>
          <a:blipFill rotWithShape="0">
            <a:blip r:embed="rId2"/>
            <a:stretch>
              <a:fillRect l="-1111" t="-909" r="-1556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505200"/>
            <a:ext cx="8229600" cy="3124200"/>
          </a:xfrm>
          <a:blipFill rotWithShape="1">
            <a:blip r:embed="rId2"/>
            <a:stretch>
              <a:fillRect l="-889" t="-1559" r="-1630" b="-4288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143000"/>
          <a:ext cx="67056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/>
                <a:gridCol w="25146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</a:tblGrid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8333" r="-1494203" b="-31904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107059" r="-1494203" b="-2152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209524" r="-1494203" b="-1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3"/>
                      <a:stretch>
                        <a:fillRect t="-309524" r="-1494203" b="-17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28800" y="1143000"/>
            <a:ext cx="4267200" cy="1066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7600" y="2286000"/>
            <a:ext cx="2438400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P</a:t>
            </a:r>
            <a:r>
              <a:rPr lang="en-US" sz="3600" dirty="0" smtClean="0"/>
              <a:t>olynomial </a:t>
            </a:r>
            <a:r>
              <a:rPr lang="en-US" sz="3600" dirty="0"/>
              <a:t>time </a:t>
            </a:r>
            <a:r>
              <a:rPr lang="en-US" sz="3600" dirty="0" smtClean="0"/>
              <a:t>approximation algorithm for 2-HRSC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593" t="-875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4019777"/>
            <a:ext cx="2247900" cy="21147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18136" y="4019777"/>
            <a:ext cx="2365178" cy="21147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32660" y="4424590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5882" y="5490092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65698" y="4689434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5310994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67122" y="4576990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398" y="4947810"/>
            <a:ext cx="434340" cy="3383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93003" y="4913742"/>
            <a:ext cx="434340" cy="3383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>
            <a:stCxn id="0" idx="2"/>
            <a:endCxn id="25" idx="3"/>
          </p:cNvCxnSpPr>
          <p:nvPr/>
        </p:nvCxnSpPr>
        <p:spPr>
          <a:xfrm flipH="1">
            <a:off x="1079500" y="4594225"/>
            <a:ext cx="1152525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0" idx="2"/>
            <a:endCxn id="25" idx="3"/>
          </p:cNvCxnSpPr>
          <p:nvPr/>
        </p:nvCxnSpPr>
        <p:spPr>
          <a:xfrm flipH="1">
            <a:off x="1079500" y="4859338"/>
            <a:ext cx="2286000" cy="23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0" idx="6"/>
          </p:cNvCxnSpPr>
          <p:nvPr/>
        </p:nvCxnSpPr>
        <p:spPr>
          <a:xfrm flipH="1" flipV="1">
            <a:off x="1062038" y="5116513"/>
            <a:ext cx="1244600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6" idx="1"/>
            <a:endCxn id="0" idx="6"/>
          </p:cNvCxnSpPr>
          <p:nvPr/>
        </p:nvCxnSpPr>
        <p:spPr>
          <a:xfrm flipH="1" flipV="1">
            <a:off x="6100763" y="4746625"/>
            <a:ext cx="1579562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6" idx="1"/>
            <a:endCxn id="0" idx="6"/>
          </p:cNvCxnSpPr>
          <p:nvPr/>
        </p:nvCxnSpPr>
        <p:spPr>
          <a:xfrm flipH="1">
            <a:off x="6988175" y="5037138"/>
            <a:ext cx="692150" cy="44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495800"/>
            <a:ext cx="842646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5269468"/>
            <a:ext cx="842646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0222" y="4876800"/>
            <a:ext cx="842646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7000" y="4572000"/>
            <a:ext cx="849386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86600" y="5257800"/>
            <a:ext cx="849386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4913742"/>
            <a:ext cx="469936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0267" y="4851829"/>
            <a:ext cx="468333" cy="369332"/>
          </a:xfrm>
          <a:prstGeom prst="rect">
            <a:avLst/>
          </a:prstGeom>
          <a:blipFill rotWithShape="1">
            <a:blip r:embed="rId9"/>
            <a:stretch>
              <a:fillRect b="-33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5698" y="4667596"/>
            <a:ext cx="468333" cy="3693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4" name="TextBox 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7667" y="4572000"/>
            <a:ext cx="466730" cy="369332"/>
          </a:xfrm>
          <a:prstGeom prst="rect">
            <a:avLst/>
          </a:prstGeom>
          <a:blipFill rotWithShape="1">
            <a:blip r:embed="rId11"/>
            <a:stretch>
              <a:fillRect b="-163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593" t="-788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90800" y="1589366"/>
            <a:ext cx="990600" cy="13644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1606148"/>
            <a:ext cx="990600" cy="1347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69393" y="2532792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8315" y="2488197"/>
            <a:ext cx="466730" cy="369332"/>
          </a:xfrm>
          <a:prstGeom prst="rect">
            <a:avLst/>
          </a:prstGeom>
          <a:blipFill rotWithShape="1">
            <a:blip r:embed="rId3"/>
            <a:stretch>
              <a:fillRect b="-163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Oval 7"/>
          <p:cNvSpPr/>
          <p:nvPr/>
        </p:nvSpPr>
        <p:spPr>
          <a:xfrm>
            <a:off x="2883393" y="2534751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2315" y="2501824"/>
            <a:ext cx="468333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2590800"/>
            <a:ext cx="569750" cy="64633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07050" y="2559736"/>
            <a:ext cx="569750" cy="64633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593" t="-788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229600" cy="5410200"/>
          </a:xfrm>
          <a:blipFill rotWithShape="1">
            <a:blip r:embed="rId2"/>
            <a:stretch>
              <a:fillRect l="-815" t="-788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80380" y="2988486"/>
            <a:ext cx="990600" cy="13644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66380" y="3005268"/>
            <a:ext cx="990600" cy="1347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70278" y="3931912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3887317"/>
            <a:ext cx="466730" cy="369332"/>
          </a:xfrm>
          <a:prstGeom prst="rect">
            <a:avLst/>
          </a:prstGeom>
          <a:blipFill rotWithShape="1">
            <a:blip r:embed="rId3"/>
            <a:stretch>
              <a:fillRect b="-33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Oval 7"/>
          <p:cNvSpPr/>
          <p:nvPr/>
        </p:nvSpPr>
        <p:spPr>
          <a:xfrm>
            <a:off x="2872973" y="3933871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1895" y="3900944"/>
            <a:ext cx="468333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46980" y="3989920"/>
            <a:ext cx="569750" cy="64633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96630" y="3958856"/>
            <a:ext cx="569750" cy="64633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Oval 11"/>
          <p:cNvSpPr/>
          <p:nvPr/>
        </p:nvSpPr>
        <p:spPr>
          <a:xfrm>
            <a:off x="7454576" y="3556366"/>
            <a:ext cx="434340" cy="33836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1840" y="3494453"/>
            <a:ext cx="468333" cy="369332"/>
          </a:xfrm>
          <a:prstGeom prst="rect">
            <a:avLst/>
          </a:prstGeom>
          <a:blipFill rotWithShape="1">
            <a:blip r:embed="rId7"/>
            <a:stretch>
              <a:fillRect b="-163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5" name="Straight Connector 14"/>
          <p:cNvCxnSpPr>
            <a:stCxn id="0" idx="6"/>
            <a:endCxn id="13" idx="1"/>
          </p:cNvCxnSpPr>
          <p:nvPr/>
        </p:nvCxnSpPr>
        <p:spPr>
          <a:xfrm flipV="1">
            <a:off x="5503863" y="3679825"/>
            <a:ext cx="1938337" cy="420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70278" y="3201653"/>
            <a:ext cx="434340" cy="3383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0278" y="3200400"/>
            <a:ext cx="354584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22" name="Straight Connector 21"/>
          <p:cNvCxnSpPr>
            <a:stCxn id="0" idx="6"/>
            <a:endCxn id="13" idx="1"/>
          </p:cNvCxnSpPr>
          <p:nvPr/>
        </p:nvCxnSpPr>
        <p:spPr>
          <a:xfrm>
            <a:off x="5503863" y="3370263"/>
            <a:ext cx="19383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3886200"/>
            <a:ext cx="849386" cy="36933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3581400"/>
            <a:ext cx="849386" cy="3693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064125" y="3413125"/>
            <a:ext cx="41275" cy="7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5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90600"/>
            <a:ext cx="8229600" cy="5334000"/>
          </a:xfrm>
          <a:blipFill rotWithShape="1">
            <a:blip r:embed="rId2"/>
            <a:stretch>
              <a:fillRect l="-593" t="-800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347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Arial" charset="0"/>
              </a:rPr>
              <a:t>We presented a heuristic algorithm that did very well in practice – what is its approximation ratio?</a:t>
            </a:r>
          </a:p>
          <a:p>
            <a:pPr marL="342900" indent="-342900"/>
            <a:endParaRPr lang="en-US" sz="2400">
              <a:latin typeface="Arial" charset="0"/>
            </a:endParaRPr>
          </a:p>
          <a:p>
            <a:pPr marL="342900" indent="-342900"/>
            <a:r>
              <a:rPr lang="en-US" sz="2400">
                <a:latin typeface="Arial" charset="0"/>
              </a:rPr>
              <a:t>2. There are some gaps in the parameterized complexity </a:t>
            </a:r>
          </a:p>
          <a:p>
            <a:pPr marL="342900" indent="-342900"/>
            <a:r>
              <a:rPr lang="en-US" sz="2400">
                <a:latin typeface="Arial" charset="0"/>
              </a:rPr>
              <a:t>    table:</a:t>
            </a:r>
          </a:p>
          <a:p>
            <a:pPr marL="342900" indent="-342900"/>
            <a:r>
              <a:rPr lang="en-US" sz="2400">
                <a:latin typeface="Arial" charset="0"/>
              </a:rPr>
              <a:t>    a. What happens in the HRLC/HRSC cases for fixed d?</a:t>
            </a:r>
          </a:p>
          <a:p>
            <a:pPr marL="800100" lvl="1" indent="-342900"/>
            <a:r>
              <a:rPr lang="en-US" sz="2400">
                <a:latin typeface="Arial" charset="0"/>
              </a:rPr>
              <a:t>    b. What happens in the HRC/HRSC cases for fixed l?</a:t>
            </a:r>
          </a:p>
          <a:p>
            <a:pPr marL="342900" indent="-342900"/>
            <a:endParaRPr lang="en-US" sz="2400">
              <a:latin typeface="Arial" charset="0"/>
            </a:endParaRPr>
          </a:p>
          <a:p>
            <a:pPr marL="342900" indent="-342900"/>
            <a:r>
              <a:rPr lang="en-US" sz="2400">
                <a:latin typeface="Arial" charset="0"/>
              </a:rPr>
              <a:t>3. Is there a PTAS for c-HRC?</a:t>
            </a:r>
          </a:p>
          <a:p>
            <a:pPr marL="342900" indent="-342900"/>
            <a:endParaRPr lang="en-US" sz="2400">
              <a:latin typeface="Arial" charset="0"/>
            </a:endParaRPr>
          </a:p>
          <a:p>
            <a:pPr marL="342900" indent="-342900"/>
            <a:r>
              <a:rPr lang="en-US" sz="2400">
                <a:latin typeface="Arial" charset="0"/>
              </a:rPr>
              <a:t>4. Can we approximate c-HRC using LP? SDP?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marL="800100" lvl="1" indent="-342900">
              <a:buFontTx/>
              <a:buAutoNum type="arabicPeriod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Consensus String </a:t>
            </a:r>
            <a:r>
              <a:rPr lang="en-US" dirty="0" smtClean="0"/>
              <a:t>Problem (1-HRC)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8229600" cy="4389120"/>
          </a:xfrm>
          <a:blipFill rotWithShape="0">
            <a:blip r:embed="rId2"/>
            <a:stretch>
              <a:fillRect l="-1111" t="-972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e-IL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4876800"/>
            <a:ext cx="4114800" cy="2308324"/>
          </a:xfrm>
          <a:prstGeom prst="rect">
            <a:avLst/>
          </a:prstGeom>
          <a:blipFill rotWithShape="1">
            <a:blip r:embed="rId3"/>
            <a:stretch>
              <a:fillRect t="-184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5820517"/>
            <a:ext cx="2514600" cy="575542"/>
          </a:xfrm>
          <a:prstGeom prst="rect">
            <a:avLst/>
          </a:prstGeom>
          <a:blipFill rotWithShape="1">
            <a:blip r:embed="rId4"/>
            <a:stretch>
              <a:fillRect t="-8511" r="-1942" b="-425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cs typeface="Arial" charset="0"/>
              </a:rPr>
              <a:t>History: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23850" y="2198688"/>
            <a:ext cx="8269288" cy="387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sz="2400">
                <a:latin typeface="Arial" charset="0"/>
              </a:rPr>
              <a:t>Frances and Litman [1997]:</a:t>
            </a:r>
          </a:p>
          <a:p>
            <a:pPr marL="457200" indent="-457200"/>
            <a:r>
              <a:rPr kumimoji="1" lang="en-US" sz="2800">
                <a:latin typeface="Arial" charset="0"/>
              </a:rPr>
              <a:t>Problem is</a:t>
            </a:r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 </a:t>
            </a:r>
            <a:r>
              <a:rPr kumimoji="1" lang="en-US" sz="2800">
                <a:solidFill>
                  <a:srgbClr val="0033CC"/>
                </a:solidFill>
                <a:latin typeface="Lucida Calligraphy" pitchFamily="66" charset="0"/>
              </a:rPr>
              <a:t>NP</a:t>
            </a:r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-complete </a:t>
            </a:r>
            <a:r>
              <a:rPr kumimoji="1" lang="en-US" sz="2800">
                <a:latin typeface="Arial" charset="0"/>
              </a:rPr>
              <a:t>even for</a:t>
            </a:r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 binary alphabets</a:t>
            </a:r>
          </a:p>
          <a:p>
            <a:pPr marL="457200" indent="-457200"/>
            <a:endParaRPr kumimoji="1" lang="en-US" sz="2800">
              <a:solidFill>
                <a:srgbClr val="0033CC"/>
              </a:solidFill>
              <a:latin typeface="Arial" charset="0"/>
            </a:endParaRPr>
          </a:p>
          <a:p>
            <a:pPr marL="457200" indent="-457200"/>
            <a:r>
              <a:rPr kumimoji="1" lang="en-US" sz="2800">
                <a:solidFill>
                  <a:srgbClr val="FF33CC"/>
                </a:solidFill>
                <a:latin typeface="Arial" charset="0"/>
              </a:rPr>
              <a:t>Therefore:</a:t>
            </a:r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 3 directions.</a:t>
            </a:r>
          </a:p>
          <a:p>
            <a:pPr marL="457200" indent="-457200"/>
            <a:endParaRPr kumimoji="1" lang="en-US" sz="280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kumimoji="1" lang="en-US" sz="2800">
                <a:latin typeface="Arial" charset="0"/>
              </a:rPr>
              <a:t>Solution for small k.</a:t>
            </a:r>
          </a:p>
          <a:p>
            <a:pPr marL="457200" indent="-457200">
              <a:buFontTx/>
              <a:buAutoNum type="arabicPeriod"/>
            </a:pPr>
            <a:r>
              <a:rPr kumimoji="1" lang="en-US" sz="2800">
                <a:latin typeface="Arial" charset="0"/>
              </a:rPr>
              <a:t>Fixed parameter tractability.</a:t>
            </a:r>
          </a:p>
          <a:p>
            <a:pPr marL="457200" indent="-457200">
              <a:buFontTx/>
              <a:buAutoNum type="arabicPeriod"/>
            </a:pPr>
            <a:r>
              <a:rPr kumimoji="1" lang="en-US" sz="2800">
                <a:latin typeface="Arial" charset="0"/>
              </a:rPr>
              <a:t>Approximation algorithms.</a:t>
            </a:r>
          </a:p>
          <a:p>
            <a:pPr marL="457200" indent="-457200">
              <a:buFontTx/>
              <a:buAutoNum type="arabicPeriod"/>
            </a:pPr>
            <a:endParaRPr kumimoji="1"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cs typeface="Arial" charset="0"/>
              </a:rPr>
              <a:t>History: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23850" y="2147888"/>
            <a:ext cx="7974013" cy="447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Solution for small k:</a:t>
            </a:r>
          </a:p>
          <a:p>
            <a:pPr marL="457200" indent="-457200"/>
            <a:endParaRPr kumimoji="1" lang="en-US" sz="2800">
              <a:latin typeface="Arial" charset="0"/>
            </a:endParaRPr>
          </a:p>
          <a:p>
            <a:pPr marL="457200" indent="-457200"/>
            <a:r>
              <a:rPr kumimoji="1" lang="en-US" sz="2400">
                <a:latin typeface="Arial" charset="0"/>
              </a:rPr>
              <a:t>Gramm, Niedermeier, and Rossmanith [2001] 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(3)</a:t>
            </a:r>
          </a:p>
          <a:p>
            <a:pPr marL="457200" indent="-457200"/>
            <a:endParaRPr kumimoji="1" lang="en-US" sz="2400">
              <a:latin typeface="Arial" charset="0"/>
            </a:endParaRPr>
          </a:p>
          <a:p>
            <a:pPr marL="457200" indent="-457200"/>
            <a:r>
              <a:rPr kumimoji="1" lang="en-US" sz="2400">
                <a:latin typeface="Arial" charset="0"/>
              </a:rPr>
              <a:t>Boucher, Brown, and Durocher [2008] 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(4 binary)</a:t>
            </a:r>
          </a:p>
          <a:p>
            <a:pPr marL="457200" indent="-457200"/>
            <a:endParaRPr kumimoji="1" lang="en-US" sz="2400">
              <a:latin typeface="Arial" charset="0"/>
            </a:endParaRPr>
          </a:p>
          <a:p>
            <a:pPr marL="457200" indent="-457200"/>
            <a:r>
              <a:rPr kumimoji="1" lang="en-US" sz="2400">
                <a:latin typeface="Arial" charset="0"/>
              </a:rPr>
              <a:t>A., Landau, Na, Park, Park, and Sim [2009] </a:t>
            </a:r>
          </a:p>
          <a:p>
            <a:pPr marL="457200" indent="-457200"/>
            <a:r>
              <a:rPr kumimoji="1" lang="en-US" sz="2400">
                <a:latin typeface="Arial" charset="0"/>
              </a:rPr>
              <a:t>                                     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(3, radius &amp; dist. sum optimization)</a:t>
            </a:r>
            <a:endParaRPr kumimoji="1" lang="he-IL" sz="2400">
              <a:solidFill>
                <a:srgbClr val="0033CC"/>
              </a:solidFill>
              <a:latin typeface="Arial" charset="0"/>
            </a:endParaRPr>
          </a:p>
          <a:p>
            <a:pPr marL="457200" indent="-457200"/>
            <a:endParaRPr kumimoji="1" lang="en-US" sz="2400">
              <a:latin typeface="Arial" charset="0"/>
            </a:endParaRPr>
          </a:p>
          <a:p>
            <a:pPr marL="457200" indent="-457200"/>
            <a:r>
              <a:rPr kumimoji="1" lang="en-US" sz="2400">
                <a:latin typeface="Arial" charset="0"/>
              </a:rPr>
              <a:t>A., Paryenty, and Roditty [2012]</a:t>
            </a:r>
            <a:r>
              <a:rPr kumimoji="1" lang="he-IL" sz="2400">
                <a:latin typeface="Arial" charset="0"/>
              </a:rPr>
              <a:t>  </a:t>
            </a:r>
            <a:r>
              <a:rPr kumimoji="1" lang="en-US" sz="2400">
                <a:latin typeface="Arial" charset="0"/>
              </a:rPr>
              <a:t> 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(5 binary, </a:t>
            </a:r>
            <a:r>
              <a:rPr kumimoji="1" lang="en-US" sz="3200">
                <a:solidFill>
                  <a:srgbClr val="0033CC"/>
                </a:solidFill>
                <a:latin typeface="Arial" charset="0"/>
              </a:rPr>
              <a:t>l </a:t>
            </a:r>
            <a:r>
              <a:rPr kumimoji="1" lang="en-US" sz="2400" baseline="30000">
                <a:solidFill>
                  <a:srgbClr val="0033CC"/>
                </a:solidFill>
                <a:latin typeface="Arial" charset="0"/>
              </a:rPr>
              <a:t>2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marL="457200" indent="-457200"/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                                                for all k: </a:t>
            </a:r>
            <a:r>
              <a:rPr kumimoji="1" lang="en-US" sz="3200">
                <a:solidFill>
                  <a:srgbClr val="0033CC"/>
                </a:solidFill>
                <a:latin typeface="Arial" charset="0"/>
              </a:rPr>
              <a:t>l </a:t>
            </a:r>
            <a:r>
              <a:rPr kumimoji="1" lang="en-US" sz="3200" baseline="30000">
                <a:solidFill>
                  <a:srgbClr val="0033CC"/>
                </a:solidFill>
                <a:latin typeface="Arial" charset="0"/>
              </a:rPr>
              <a:t>k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cs typeface="Arial" charset="0"/>
              </a:rPr>
              <a:t>History: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3850" y="2147888"/>
            <a:ext cx="7646988" cy="398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Fixed Parameter Tractability for all Parameters:</a:t>
            </a:r>
          </a:p>
          <a:p>
            <a:pPr marL="457200" indent="-457200"/>
            <a:endParaRPr kumimoji="1" lang="en-US" sz="2800">
              <a:latin typeface="Arial" charset="0"/>
            </a:endParaRPr>
          </a:p>
          <a:p>
            <a:pPr marL="457200" indent="-457200"/>
            <a:r>
              <a:rPr kumimoji="1" lang="en-US" sz="2400">
                <a:solidFill>
                  <a:srgbClr val="FF33CC"/>
                </a:solidFill>
                <a:latin typeface="Arial" charset="0"/>
              </a:rPr>
              <a:t>Fixed </a:t>
            </a:r>
            <a:r>
              <a:rPr kumimoji="1" lang="en-US" sz="3200">
                <a:solidFill>
                  <a:srgbClr val="FF33CC"/>
                </a:solidFill>
                <a:latin typeface="Brush Script MT" pitchFamily="66" charset="0"/>
              </a:rPr>
              <a:t>l</a:t>
            </a:r>
            <a:r>
              <a:rPr kumimoji="1" lang="en-US" sz="2400">
                <a:solidFill>
                  <a:srgbClr val="FF33CC"/>
                </a:solidFill>
                <a:latin typeface="Arial" charset="0"/>
              </a:rPr>
              <a:t>:</a:t>
            </a:r>
            <a:r>
              <a:rPr kumimoji="1" lang="en-US" sz="2400">
                <a:latin typeface="Arial" charset="0"/>
              </a:rPr>
              <a:t> Ben-Dor, Lancia, Perone, and Ravi [1997]</a:t>
            </a:r>
          </a:p>
          <a:p>
            <a:pPr marL="457200" indent="-457200"/>
            <a:endParaRPr kumimoji="1" lang="en-US" sz="2400">
              <a:latin typeface="Arial" charset="0"/>
            </a:endParaRPr>
          </a:p>
          <a:p>
            <a:pPr marL="457200" indent="-457200"/>
            <a:r>
              <a:rPr kumimoji="1" lang="en-US" sz="2400">
                <a:solidFill>
                  <a:srgbClr val="FF33CC"/>
                </a:solidFill>
                <a:latin typeface="Arial" charset="0"/>
              </a:rPr>
              <a:t>Fixed k:</a:t>
            </a:r>
            <a:r>
              <a:rPr kumimoji="1" lang="en-US" sz="2400">
                <a:latin typeface="Arial" charset="0"/>
              </a:rPr>
              <a:t> Gramm, Niedermeier, and Rossmanith [2003]</a:t>
            </a:r>
          </a:p>
          <a:p>
            <a:pPr marL="457200" indent="-457200"/>
            <a:endParaRPr kumimoji="1" lang="en-US" sz="2400">
              <a:solidFill>
                <a:srgbClr val="FF33CC"/>
              </a:solidFill>
              <a:latin typeface="Arial" charset="0"/>
            </a:endParaRPr>
          </a:p>
          <a:p>
            <a:pPr marL="457200" indent="-457200"/>
            <a:r>
              <a:rPr kumimoji="1" lang="en-US" sz="2400">
                <a:solidFill>
                  <a:srgbClr val="FF33CC"/>
                </a:solidFill>
                <a:latin typeface="Arial" charset="0"/>
              </a:rPr>
              <a:t>Fixed d:</a:t>
            </a:r>
            <a:r>
              <a:rPr kumimoji="1" lang="en-US" sz="2400">
                <a:latin typeface="Arial" charset="0"/>
              </a:rPr>
              <a:t> Sojanovic, Berman, Gumucio, Hardison, and </a:t>
            </a:r>
          </a:p>
          <a:p>
            <a:pPr marL="457200" indent="-457200"/>
            <a:r>
              <a:rPr kumimoji="1" lang="en-US" sz="2400">
                <a:latin typeface="Arial" charset="0"/>
              </a:rPr>
              <a:t>                 Miller [1997]</a:t>
            </a:r>
          </a:p>
          <a:p>
            <a:pPr marL="457200" indent="-457200"/>
            <a:r>
              <a:rPr kumimoji="1" lang="en-US" sz="2400">
                <a:latin typeface="Arial" charset="0"/>
              </a:rPr>
              <a:t>              Lanctot, Li, Ma, Wang, and Zhang [1999]</a:t>
            </a:r>
          </a:p>
          <a:p>
            <a:pPr marL="457200" indent="-457200"/>
            <a:r>
              <a:rPr kumimoji="1" lang="en-US" sz="2400">
                <a:latin typeface="Arial" charset="0"/>
              </a:rPr>
              <a:t>              Sze, Lu, and Chen [2004]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cs typeface="Arial" charset="0"/>
              </a:rPr>
              <a:t>History: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23850" y="1476375"/>
            <a:ext cx="7712075" cy="520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sz="2800">
                <a:solidFill>
                  <a:srgbClr val="0033CC"/>
                </a:solidFill>
                <a:latin typeface="Arial" charset="0"/>
              </a:rPr>
              <a:t>Approximations:</a:t>
            </a:r>
          </a:p>
          <a:p>
            <a:pPr marL="457200" indent="-457200"/>
            <a:endParaRPr kumimoji="1" lang="en-US" sz="2800">
              <a:latin typeface="Arial" charset="0"/>
            </a:endParaRPr>
          </a:p>
          <a:p>
            <a:pPr marL="457200" indent="-457200"/>
            <a:r>
              <a:rPr kumimoji="1" lang="en-US" sz="2400">
                <a:solidFill>
                  <a:srgbClr val="FF33CC"/>
                </a:solidFill>
                <a:latin typeface="Arial" charset="0"/>
              </a:rPr>
              <a:t>PTAS:</a:t>
            </a:r>
            <a:r>
              <a:rPr kumimoji="1" lang="en-US" sz="2400">
                <a:latin typeface="Arial" charset="0"/>
              </a:rPr>
              <a:t> Li, Ma, and Wang [2002] – </a:t>
            </a:r>
            <a:r>
              <a:rPr kumimoji="1" lang="en-US" sz="2400">
                <a:solidFill>
                  <a:srgbClr val="FF0000"/>
                </a:solidFill>
                <a:latin typeface="Arial" charset="0"/>
              </a:rPr>
              <a:t>not practical.</a:t>
            </a:r>
          </a:p>
          <a:p>
            <a:pPr marL="457200" indent="-457200"/>
            <a:endParaRPr kumimoji="1" lang="en-US" sz="2400">
              <a:latin typeface="Arial" charset="0"/>
            </a:endParaRPr>
          </a:p>
          <a:p>
            <a:pPr marL="457200" indent="-457200"/>
            <a:r>
              <a:rPr kumimoji="1" lang="en-US" sz="2400">
                <a:solidFill>
                  <a:srgbClr val="FF33CC"/>
                </a:solidFill>
                <a:latin typeface="Arial" charset="0"/>
              </a:rPr>
              <a:t>Rounded LP:</a:t>
            </a:r>
            <a:r>
              <a:rPr kumimoji="1" lang="en-US" sz="2400">
                <a:latin typeface="Arial" charset="0"/>
              </a:rPr>
              <a:t> Ben-Dor, Lancia, Perone, and Ravi [1997]</a:t>
            </a:r>
          </a:p>
          <a:p>
            <a:pPr marL="457200" indent="-457200"/>
            <a:r>
              <a:rPr kumimoji="1" lang="en-US" sz="2400">
                <a:latin typeface="Arial" charset="0"/>
              </a:rPr>
              <a:t>           </a:t>
            </a:r>
            <a:r>
              <a:rPr kumimoji="1" lang="en-US" sz="2400">
                <a:solidFill>
                  <a:srgbClr val="FF0000"/>
                </a:solidFill>
                <a:latin typeface="Arial" charset="0"/>
              </a:rPr>
              <a:t>large number of variables</a:t>
            </a:r>
            <a:r>
              <a:rPr kumimoji="1" lang="en-US" sz="2400">
                <a:latin typeface="Arial" charset="0"/>
              </a:rPr>
              <a:t>: 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|</a:t>
            </a:r>
            <a:r>
              <a:rPr kumimoji="1" lang="el-GR" sz="2400">
                <a:solidFill>
                  <a:srgbClr val="0033CC"/>
                </a:solidFill>
                <a:latin typeface="Arial" charset="0"/>
              </a:rPr>
              <a:t>Σ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|</a:t>
            </a:r>
            <a:r>
              <a:rPr kumimoji="1" lang="en-US" sz="3200">
                <a:solidFill>
                  <a:srgbClr val="0033CC"/>
                </a:solidFill>
                <a:latin typeface="Brush Script MT" pitchFamily="66" charset="0"/>
              </a:rPr>
              <a:t>l</a:t>
            </a:r>
          </a:p>
          <a:p>
            <a:pPr marL="457200" indent="-457200"/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                      </a:t>
            </a:r>
            <a:r>
              <a:rPr kumimoji="1" lang="en-US" sz="2400">
                <a:latin typeface="Arial" charset="0"/>
              </a:rPr>
              <a:t>Chimani, Woste, and Bocker [2011]:</a:t>
            </a:r>
          </a:p>
          <a:p>
            <a:pPr marL="457200" indent="-457200"/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           can be reduced to: |</a:t>
            </a:r>
            <a:r>
              <a:rPr kumimoji="1" lang="el-GR" sz="2400">
                <a:solidFill>
                  <a:srgbClr val="0033CC"/>
                </a:solidFill>
                <a:latin typeface="Arial" charset="0"/>
              </a:rPr>
              <a:t>Σ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|(</a:t>
            </a:r>
            <a:r>
              <a:rPr kumimoji="1" lang="en-US" sz="3200">
                <a:solidFill>
                  <a:srgbClr val="0033CC"/>
                </a:solidFill>
                <a:latin typeface="Brush Script MT" pitchFamily="66" charset="0"/>
              </a:rPr>
              <a:t>l</a:t>
            </a:r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-1) </a:t>
            </a:r>
          </a:p>
          <a:p>
            <a:pPr marL="457200" indent="-457200"/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marL="457200" indent="-457200"/>
            <a:r>
              <a:rPr kumimoji="1" lang="en-US" sz="2400">
                <a:solidFill>
                  <a:srgbClr val="0033CC"/>
                </a:solidFill>
                <a:latin typeface="Arial" charset="0"/>
              </a:rPr>
              <a:t>                     A., Paryenty, and Roditty </a:t>
            </a:r>
            <a:r>
              <a:rPr kumimoji="1" lang="en-US" sz="2400">
                <a:solidFill>
                  <a:schemeClr val="tx2"/>
                </a:solidFill>
                <a:latin typeface="Arial" charset="0"/>
              </a:rPr>
              <a:t>[2011]:</a:t>
            </a:r>
          </a:p>
          <a:p>
            <a:pPr marL="457200" indent="-457200"/>
            <a:r>
              <a:rPr lang="en-US" sz="2400">
                <a:solidFill>
                  <a:srgbClr val="0033CC"/>
                </a:solidFill>
                <a:latin typeface="Arial" charset="0"/>
              </a:rPr>
              <a:t>           |T(S)| |</a:t>
            </a:r>
            <a:r>
              <a:rPr lang="el-GR" sz="2400">
                <a:solidFill>
                  <a:srgbClr val="0033CC"/>
                </a:solidFill>
                <a:latin typeface="Arial" charset="0"/>
              </a:rPr>
              <a:t>Σ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|      </a:t>
            </a:r>
            <a:r>
              <a:rPr lang="en-US" sz="2400">
                <a:latin typeface="Arial" charset="0"/>
              </a:rPr>
              <a:t>(T(S)= set of column types)</a:t>
            </a:r>
            <a:endParaRPr kumimoji="1" lang="en-US" sz="2400">
              <a:solidFill>
                <a:srgbClr val="0033CC"/>
              </a:solidFill>
              <a:latin typeface="Arial" charset="0"/>
            </a:endParaRPr>
          </a:p>
          <a:p>
            <a:pPr marL="457200" indent="-457200"/>
            <a:endParaRPr kumimoji="1" lang="el-GR" sz="2400">
              <a:solidFill>
                <a:srgbClr val="0033CC"/>
              </a:solidFill>
              <a:latin typeface="Arial" charset="0"/>
            </a:endParaRPr>
          </a:p>
          <a:p>
            <a:pPr marL="457200" indent="-457200"/>
            <a:endParaRPr kumimoji="1" lang="en-US" sz="2400">
              <a:solidFill>
                <a:srgbClr val="FF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56714</TotalTime>
  <Words>1257</Words>
  <Application>Microsoft Office PowerPoint</Application>
  <PresentationFormat>On-screen Show (4:3)</PresentationFormat>
  <Paragraphs>625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Edwardian Script ITC</vt:lpstr>
      <vt:lpstr>Arial</vt:lpstr>
      <vt:lpstr>Calibri</vt:lpstr>
      <vt:lpstr>Comic Sans MS</vt:lpstr>
      <vt:lpstr>Lucida Calligraphy</vt:lpstr>
      <vt:lpstr>Brush Script MT</vt:lpstr>
      <vt:lpstr>Clarity</vt:lpstr>
      <vt:lpstr>Clarity</vt:lpstr>
      <vt:lpstr>Clarity</vt:lpstr>
      <vt:lpstr>Clarity</vt:lpstr>
      <vt:lpstr>Clarity</vt:lpstr>
      <vt:lpstr>ON THE EFFICIENCY OF THE HAMMING C-CENTERSTRING PROBLEMS</vt:lpstr>
      <vt:lpstr>Motivation – the Conference Location  Problem</vt:lpstr>
      <vt:lpstr>Consensus String Problem</vt:lpstr>
      <vt:lpstr>Hamming Distance</vt:lpstr>
      <vt:lpstr>Consensus String Problem (1-HRC)</vt:lpstr>
      <vt:lpstr>History:</vt:lpstr>
      <vt:lpstr>History:</vt:lpstr>
      <vt:lpstr>History:</vt:lpstr>
      <vt:lpstr>History:</vt:lpstr>
      <vt:lpstr>Another Motivation – Clustering. The C-CenterStrings problem</vt:lpstr>
      <vt:lpstr>Three Types of Objective functions:</vt:lpstr>
      <vt:lpstr>The Hamming radius c-clustering problem (c-HRC)</vt:lpstr>
      <vt:lpstr>The Hamming radius local c-clustering problem (c-HRLC)</vt:lpstr>
      <vt:lpstr>The Hamming radius c-clustering sum problem (c-HRSC)</vt:lpstr>
      <vt:lpstr>In this Paper:</vt:lpstr>
      <vt:lpstr>C-CenterString  Parameterized Complexity</vt:lpstr>
      <vt:lpstr>Theorem: HRC,HRLC and HRSC can be solved in polynomial time for fixed k.</vt:lpstr>
      <vt:lpstr>C-CenterString  Parameterized Complexity</vt:lpstr>
      <vt:lpstr>Theorem: HRC is NP complete even if the radius is fixed to d = 1.</vt:lpstr>
      <vt:lpstr>Slide 20</vt:lpstr>
      <vt:lpstr>Slide 21</vt:lpstr>
      <vt:lpstr>Slide 22</vt:lpstr>
      <vt:lpstr>Slide 23</vt:lpstr>
      <vt:lpstr>Slide 24</vt:lpstr>
      <vt:lpstr>C-CenterString  Parameterized Complexity</vt:lpstr>
      <vt:lpstr>Theorem: HRLC is NP complete even if the length is fixed to l=2</vt:lpstr>
      <vt:lpstr>Slide 27</vt:lpstr>
      <vt:lpstr>Slide 28</vt:lpstr>
      <vt:lpstr>Slide 29</vt:lpstr>
      <vt:lpstr>Slide 30</vt:lpstr>
      <vt:lpstr>Slide 31</vt:lpstr>
      <vt:lpstr>Slide 32</vt:lpstr>
      <vt:lpstr>Approximation Algorithms</vt:lpstr>
      <vt:lpstr>Lemma</vt:lpstr>
      <vt:lpstr>Proof</vt:lpstr>
      <vt:lpstr>Slide 36</vt:lpstr>
      <vt:lpstr>Lemma</vt:lpstr>
      <vt:lpstr>Proof</vt:lpstr>
      <vt:lpstr>Slide 39</vt:lpstr>
      <vt:lpstr>Slide 40</vt:lpstr>
      <vt:lpstr>Polynomial time approximation algorithm for 2-HRSC problem</vt:lpstr>
      <vt:lpstr>Slide 42</vt:lpstr>
      <vt:lpstr>Slide 43</vt:lpstr>
      <vt:lpstr>Slide 44</vt:lpstr>
      <vt:lpstr>Slide 45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Amir</cp:lastModifiedBy>
  <cp:revision>352</cp:revision>
  <dcterms:created xsi:type="dcterms:W3CDTF">2013-10-02T14:46:27Z</dcterms:created>
  <dcterms:modified xsi:type="dcterms:W3CDTF">2014-06-14T01:31:49Z</dcterms:modified>
</cp:coreProperties>
</file>